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290" r:id="rId2"/>
    <p:sldId id="258" r:id="rId3"/>
    <p:sldId id="261" r:id="rId4"/>
    <p:sldId id="262" r:id="rId5"/>
    <p:sldId id="263" r:id="rId6"/>
    <p:sldId id="264" r:id="rId7"/>
    <p:sldId id="268" r:id="rId8"/>
    <p:sldId id="265" r:id="rId9"/>
    <p:sldId id="285" r:id="rId10"/>
    <p:sldId id="286" r:id="rId11"/>
    <p:sldId id="266" r:id="rId12"/>
    <p:sldId id="270" r:id="rId13"/>
    <p:sldId id="274" r:id="rId14"/>
    <p:sldId id="283" r:id="rId15"/>
    <p:sldId id="284" r:id="rId16"/>
    <p:sldId id="271" r:id="rId17"/>
    <p:sldId id="293" r:id="rId18"/>
    <p:sldId id="292" r:id="rId19"/>
    <p:sldId id="272" r:id="rId20"/>
    <p:sldId id="275" r:id="rId21"/>
    <p:sldId id="280" r:id="rId22"/>
    <p:sldId id="277" r:id="rId23"/>
    <p:sldId id="281" r:id="rId24"/>
    <p:sldId id="279" r:id="rId25"/>
    <p:sldId id="289" r:id="rId2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EB45"/>
    <a:srgbClr val="44EC58"/>
    <a:srgbClr val="A0AC02"/>
    <a:srgbClr val="87B82E"/>
    <a:srgbClr val="658C4A"/>
    <a:srgbClr val="65BE56"/>
    <a:srgbClr val="668B23"/>
    <a:srgbClr val="AFD83C"/>
    <a:srgbClr val="64C909"/>
    <a:srgbClr val="44F0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LILAS\Fl&#228;chenaufteilung%20Lindenall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LILAS\Street%20Design%20&amp;%20Philosophie%20Quellen\Dreiecksdiagramm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1-8E77-4200-B944-07B3EA7CD641}"/>
              </c:ext>
            </c:extLst>
          </c:dPt>
          <c:dPt>
            <c:idx val="1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3-8E77-4200-B944-07B3EA7CD641}"/>
              </c:ext>
            </c:extLst>
          </c:dPt>
          <c:dPt>
            <c:idx val="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5-8E77-4200-B944-07B3EA7CD641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7-8E77-4200-B944-07B3EA7CD641}"/>
              </c:ext>
            </c:extLst>
          </c:dPt>
          <c:dPt>
            <c:idx val="4"/>
            <c:bubble3D val="0"/>
            <c:spPr>
              <a:solidFill>
                <a:srgbClr val="00B05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9-8E77-4200-B944-07B3EA7CD641}"/>
              </c:ext>
            </c:extLst>
          </c:dPt>
          <c:dPt>
            <c:idx val="5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B-8E77-4200-B944-07B3EA7CD641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D-8E77-4200-B944-07B3EA7CD641}"/>
              </c:ext>
            </c:extLst>
          </c:dPt>
          <c:dLbls>
            <c:dLbl>
              <c:idx val="0"/>
              <c:layout>
                <c:manualLayout>
                  <c:x val="-3.2050714714918833E-2"/>
                  <c:y val="-7.013887523620986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33,96%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8E77-4200-B944-07B3EA7CD641}"/>
                </c:ext>
              </c:extLst>
            </c:dLbl>
            <c:dLbl>
              <c:idx val="1"/>
              <c:layout>
                <c:manualLayout>
                  <c:x val="0.13199160686446731"/>
                  <c:y val="-3.755055659686094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27,35%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8E77-4200-B944-07B3EA7CD641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2,47%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8E77-4200-B944-07B3EA7CD641}"/>
                </c:ext>
              </c:extLst>
            </c:dLbl>
            <c:dLbl>
              <c:idx val="3"/>
              <c:layout>
                <c:manualLayout>
                  <c:x val="5.6674096504904744E-4"/>
                  <c:y val="-5.607279525767093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29,14%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8E77-4200-B944-07B3EA7CD641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2,94%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8E77-4200-B944-07B3EA7CD641}"/>
                </c:ext>
              </c:extLst>
            </c:dLbl>
            <c:dLbl>
              <c:idx val="5"/>
              <c:layout>
                <c:manualLayout>
                  <c:x val="1.5370866782123702E-3"/>
                  <c:y val="-3.9547969886429332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4,08%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8E77-4200-B944-07B3EA7CD641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0,07%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8E77-4200-B944-07B3EA7CD64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'Lindenallee - gesamt'!$A$4:$A$10</c:f>
              <c:strCache>
                <c:ptCount val="7"/>
                <c:pt idx="0">
                  <c:v>Fahrbahn</c:v>
                </c:pt>
                <c:pt idx="1">
                  <c:v>Parkplatz</c:v>
                </c:pt>
                <c:pt idx="2">
                  <c:v>Überfahrt Parkplatz</c:v>
                </c:pt>
                <c:pt idx="3">
                  <c:v>Gehweg</c:v>
                </c:pt>
                <c:pt idx="4">
                  <c:v>Grünfläche</c:v>
                </c:pt>
                <c:pt idx="5">
                  <c:v>Baumscheibe</c:v>
                </c:pt>
                <c:pt idx="6">
                  <c:v>Restflächen</c:v>
                </c:pt>
              </c:strCache>
            </c:strRef>
          </c:cat>
          <c:val>
            <c:numRef>
              <c:f>'Lindenallee - gesamt'!$B$4:$B$10</c:f>
              <c:numCache>
                <c:formatCode>General</c:formatCode>
                <c:ptCount val="7"/>
                <c:pt idx="0">
                  <c:v>33.96</c:v>
                </c:pt>
                <c:pt idx="1">
                  <c:v>27.35</c:v>
                </c:pt>
                <c:pt idx="2">
                  <c:v>2.4700000000000002</c:v>
                </c:pt>
                <c:pt idx="3">
                  <c:v>29.14</c:v>
                </c:pt>
                <c:pt idx="4">
                  <c:v>2.94</c:v>
                </c:pt>
                <c:pt idx="5">
                  <c:v>4.08</c:v>
                </c:pt>
                <c:pt idx="6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8E77-4200-B944-07B3EA7CD641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999995248451352E-2"/>
          <c:y val="0.89586511385798129"/>
          <c:w val="0.89999997624225681"/>
          <c:h val="4.781077595701298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19050" cap="rnd">
                <a:solidFill>
                  <a:schemeClr val="tx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EB13-4AA5-94EE-232A9E22A518}"/>
              </c:ext>
            </c:extLst>
          </c:dPt>
          <c:dPt>
            <c:idx val="2"/>
            <c:marker>
              <c:symbol val="none"/>
            </c:marker>
            <c:bubble3D val="0"/>
            <c:spPr>
              <a:ln w="19050" cap="rnd">
                <a:solidFill>
                  <a:schemeClr val="tx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EB13-4AA5-94EE-232A9E22A518}"/>
              </c:ext>
            </c:extLst>
          </c:dPt>
          <c:xVal>
            <c:numRef>
              <c:f>Tabelle1!$A$1:$A$3</c:f>
              <c:numCache>
                <c:formatCode>General</c:formatCode>
                <c:ptCount val="3"/>
                <c:pt idx="0">
                  <c:v>50</c:v>
                </c:pt>
                <c:pt idx="1">
                  <c:v>100</c:v>
                </c:pt>
                <c:pt idx="2">
                  <c:v>0</c:v>
                </c:pt>
              </c:numCache>
            </c:numRef>
          </c:xVal>
          <c:yVal>
            <c:numRef>
              <c:f>Tabelle1!$B$1:$B$3</c:f>
              <c:numCache>
                <c:formatCode>General</c:formatCode>
                <c:ptCount val="3"/>
                <c:pt idx="0">
                  <c:v>0</c:v>
                </c:pt>
                <c:pt idx="1">
                  <c:v>100</c:v>
                </c:pt>
                <c:pt idx="2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EB13-4AA5-94EE-232A9E22A5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0171263"/>
        <c:axId val="720168767"/>
      </c:scatterChart>
      <c:scatterChart>
        <c:scatterStyle val="lineMarker"/>
        <c:varyColors val="0"/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19050" cap="rnd">
                <a:solidFill>
                  <a:schemeClr val="tx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6-EB13-4AA5-94EE-232A9E22A518}"/>
              </c:ext>
            </c:extLst>
          </c:dPt>
          <c:xVal>
            <c:numRef>
              <c:f>Tabelle1!$C$1:$C$2</c:f>
              <c:numCache>
                <c:formatCode>General</c:formatCode>
                <c:ptCount val="2"/>
                <c:pt idx="0">
                  <c:v>0</c:v>
                </c:pt>
                <c:pt idx="1">
                  <c:v>50</c:v>
                </c:pt>
              </c:numCache>
            </c:numRef>
          </c:xVal>
          <c:yVal>
            <c:numRef>
              <c:f>Tabelle1!$D$1:$D$2</c:f>
              <c:numCache>
                <c:formatCode>General</c:formatCode>
                <c:ptCount val="2"/>
                <c:pt idx="0">
                  <c:v>0</c:v>
                </c:pt>
                <c:pt idx="1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EB13-4AA5-94EE-232A9E22A5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0481295"/>
        <c:axId val="717249631"/>
      </c:scatterChart>
      <c:valAx>
        <c:axId val="720171263"/>
        <c:scaling>
          <c:orientation val="minMax"/>
          <c:max val="10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20168767"/>
        <c:crosses val="max"/>
        <c:crossBetween val="midCat"/>
        <c:majorUnit val="10"/>
      </c:valAx>
      <c:valAx>
        <c:axId val="720168767"/>
        <c:scaling>
          <c:orientation val="maxMin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720171263"/>
        <c:crosses val="autoZero"/>
        <c:crossBetween val="midCat"/>
      </c:valAx>
      <c:valAx>
        <c:axId val="717249631"/>
        <c:scaling>
          <c:orientation val="minMax"/>
          <c:max val="10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10481295"/>
        <c:crosses val="max"/>
        <c:crossBetween val="midCat"/>
        <c:minorUnit val="1"/>
      </c:valAx>
      <c:valAx>
        <c:axId val="710481295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1724963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011016-0497-4EE6-8D72-8AC1D6C1E14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A277FF6-0079-4EA5-9C91-D347CE1F4E3C}">
      <dgm:prSet phldrT="[Text]"/>
      <dgm:spPr>
        <a:solidFill>
          <a:srgbClr val="92D050"/>
        </a:solidFill>
      </dgm:spPr>
      <dgm:t>
        <a:bodyPr/>
        <a:lstStyle/>
        <a:p>
          <a:r>
            <a:rPr lang="de-DE" dirty="0" smtClean="0"/>
            <a:t>Formen und Arten der Begrünung im Straßenraum </a:t>
          </a:r>
          <a:endParaRPr lang="de-DE" dirty="0"/>
        </a:p>
      </dgm:t>
    </dgm:pt>
    <dgm:pt modelId="{8DA192D2-22AE-4323-BB3B-4E0EF504AC94}" type="parTrans" cxnId="{DBB3DBA2-28AB-4F3C-A5EB-23F1E61323F1}">
      <dgm:prSet/>
      <dgm:spPr/>
      <dgm:t>
        <a:bodyPr/>
        <a:lstStyle/>
        <a:p>
          <a:endParaRPr lang="de-DE"/>
        </a:p>
      </dgm:t>
    </dgm:pt>
    <dgm:pt modelId="{E2934C50-D085-4CE6-B5CC-983B4BA0A9D4}" type="sibTrans" cxnId="{DBB3DBA2-28AB-4F3C-A5EB-23F1E61323F1}">
      <dgm:prSet/>
      <dgm:spPr/>
      <dgm:t>
        <a:bodyPr/>
        <a:lstStyle/>
        <a:p>
          <a:endParaRPr lang="de-DE"/>
        </a:p>
      </dgm:t>
    </dgm:pt>
    <dgm:pt modelId="{BA72BC7F-7802-4928-8571-1F73D87C4DD0}">
      <dgm:prSet phldrT="[Text]"/>
      <dgm:spPr>
        <a:solidFill>
          <a:srgbClr val="92D050"/>
        </a:solidFill>
      </dgm:spPr>
      <dgm:t>
        <a:bodyPr/>
        <a:lstStyle/>
        <a:p>
          <a:r>
            <a:rPr lang="de-DE" dirty="0" smtClean="0"/>
            <a:t>Wasser und wasserbezogene Maßnahmen im Straßenraum </a:t>
          </a:r>
          <a:endParaRPr lang="de-DE" dirty="0"/>
        </a:p>
      </dgm:t>
    </dgm:pt>
    <dgm:pt modelId="{6C72F833-2A2F-4C71-8924-CB47AD6701E3}" type="parTrans" cxnId="{1347A856-B142-4FD9-8C71-6258868C7FF3}">
      <dgm:prSet/>
      <dgm:spPr/>
      <dgm:t>
        <a:bodyPr/>
        <a:lstStyle/>
        <a:p>
          <a:endParaRPr lang="de-DE"/>
        </a:p>
      </dgm:t>
    </dgm:pt>
    <dgm:pt modelId="{DF90CE5F-CA45-4A14-9C50-9CECDB370089}" type="sibTrans" cxnId="{1347A856-B142-4FD9-8C71-6258868C7FF3}">
      <dgm:prSet/>
      <dgm:spPr/>
      <dgm:t>
        <a:bodyPr/>
        <a:lstStyle/>
        <a:p>
          <a:endParaRPr lang="de-DE"/>
        </a:p>
      </dgm:t>
    </dgm:pt>
    <dgm:pt modelId="{A71229C9-E5B6-45EF-BB3E-F8DE89881157}">
      <dgm:prSet phldrT="[Text]"/>
      <dgm:spPr>
        <a:solidFill>
          <a:srgbClr val="FF0000"/>
        </a:solidFill>
      </dgm:spPr>
      <dgm:t>
        <a:bodyPr/>
        <a:lstStyle/>
        <a:p>
          <a:r>
            <a:rPr lang="de-DE" dirty="0" smtClean="0"/>
            <a:t>Straßen für den Fuß- und Radverkehr </a:t>
          </a:r>
          <a:endParaRPr lang="de-DE" dirty="0"/>
        </a:p>
      </dgm:t>
    </dgm:pt>
    <dgm:pt modelId="{D27E95EC-B3B1-4687-93EF-AD78172D785A}" type="parTrans" cxnId="{C43B7A3B-E7AE-4211-9B40-8326A373721B}">
      <dgm:prSet/>
      <dgm:spPr/>
      <dgm:t>
        <a:bodyPr/>
        <a:lstStyle/>
        <a:p>
          <a:endParaRPr lang="de-DE"/>
        </a:p>
      </dgm:t>
    </dgm:pt>
    <dgm:pt modelId="{36AE419D-BFBA-418D-A53E-26F39D7E0D16}" type="sibTrans" cxnId="{C43B7A3B-E7AE-4211-9B40-8326A373721B}">
      <dgm:prSet/>
      <dgm:spPr/>
      <dgm:t>
        <a:bodyPr/>
        <a:lstStyle/>
        <a:p>
          <a:endParaRPr lang="de-DE"/>
        </a:p>
      </dgm:t>
    </dgm:pt>
    <dgm:pt modelId="{B35668A6-5F3E-4DDE-AEF5-4C1EB9D3CB4F}">
      <dgm:prSet phldrT="[Text]"/>
      <dgm:spPr>
        <a:solidFill>
          <a:srgbClr val="FF0000"/>
        </a:solidFill>
      </dgm:spPr>
      <dgm:t>
        <a:bodyPr/>
        <a:lstStyle/>
        <a:p>
          <a:r>
            <a:rPr lang="de-DE" dirty="0" smtClean="0"/>
            <a:t>Stärkung des Öffentlichen Verkehrs und alternativer Mobilitätsangebote, auch durch Verkehrsversuche</a:t>
          </a:r>
          <a:endParaRPr lang="de-DE" dirty="0"/>
        </a:p>
      </dgm:t>
    </dgm:pt>
    <dgm:pt modelId="{1CC03D7A-53EB-42BB-9787-65BD305F9E46}" type="parTrans" cxnId="{7BFBB9F3-4B07-49D8-B403-561D3A88883B}">
      <dgm:prSet/>
      <dgm:spPr/>
      <dgm:t>
        <a:bodyPr/>
        <a:lstStyle/>
        <a:p>
          <a:endParaRPr lang="de-DE"/>
        </a:p>
      </dgm:t>
    </dgm:pt>
    <dgm:pt modelId="{D92C956C-3FD1-480B-9FA8-8E15D12BBF6C}" type="sibTrans" cxnId="{7BFBB9F3-4B07-49D8-B403-561D3A88883B}">
      <dgm:prSet/>
      <dgm:spPr/>
      <dgm:t>
        <a:bodyPr/>
        <a:lstStyle/>
        <a:p>
          <a:endParaRPr lang="de-DE"/>
        </a:p>
      </dgm:t>
    </dgm:pt>
    <dgm:pt modelId="{058280F4-E8E1-4E18-981A-084BC6FFBB51}">
      <dgm:prSet phldrT="[Text]"/>
      <dgm:spPr>
        <a:solidFill>
          <a:srgbClr val="FF0000"/>
        </a:solidFill>
      </dgm:spPr>
      <dgm:t>
        <a:bodyPr/>
        <a:lstStyle/>
        <a:p>
          <a:r>
            <a:rPr lang="de-DE" dirty="0" smtClean="0"/>
            <a:t>verkehrsbezogene Maßnahmen und Elemente zur Strukturbildung des Straßenraums </a:t>
          </a:r>
          <a:endParaRPr lang="de-DE" dirty="0"/>
        </a:p>
      </dgm:t>
    </dgm:pt>
    <dgm:pt modelId="{FD04499D-165E-4431-9074-231E73BFD2F9}" type="parTrans" cxnId="{1C220CD8-ACB8-475F-A121-1793AD52A22D}">
      <dgm:prSet/>
      <dgm:spPr/>
      <dgm:t>
        <a:bodyPr/>
        <a:lstStyle/>
        <a:p>
          <a:endParaRPr lang="de-DE"/>
        </a:p>
      </dgm:t>
    </dgm:pt>
    <dgm:pt modelId="{4095B285-6BC9-4275-9E63-D46D328F951E}" type="sibTrans" cxnId="{1C220CD8-ACB8-475F-A121-1793AD52A22D}">
      <dgm:prSet/>
      <dgm:spPr/>
      <dgm:t>
        <a:bodyPr/>
        <a:lstStyle/>
        <a:p>
          <a:endParaRPr lang="de-DE"/>
        </a:p>
      </dgm:t>
    </dgm:pt>
    <dgm:pt modelId="{83A2C282-8EEE-4C09-88D9-5335D0D859AD}">
      <dgm:prSet phldrT="[Text]"/>
      <dgm:spPr>
        <a:solidFill>
          <a:srgbClr val="FF0000"/>
        </a:solidFill>
      </dgm:spPr>
      <dgm:t>
        <a:bodyPr/>
        <a:lstStyle/>
        <a:p>
          <a:r>
            <a:rPr lang="de-DE" dirty="0" smtClean="0"/>
            <a:t>Push-Maßnahmen zur Einschränkung und Reduktion des Kfz-Verkehrs im Straßenraum </a:t>
          </a:r>
          <a:endParaRPr lang="de-DE" dirty="0"/>
        </a:p>
      </dgm:t>
    </dgm:pt>
    <dgm:pt modelId="{1526B50C-BCDF-4831-ACDA-037BFCCFE723}" type="parTrans" cxnId="{FB400143-B730-4EBC-BBC0-B0442E2C50A6}">
      <dgm:prSet/>
      <dgm:spPr/>
      <dgm:t>
        <a:bodyPr/>
        <a:lstStyle/>
        <a:p>
          <a:endParaRPr lang="de-DE"/>
        </a:p>
      </dgm:t>
    </dgm:pt>
    <dgm:pt modelId="{E78FD142-A7E9-4AB8-81D8-260063D8E70C}" type="sibTrans" cxnId="{FB400143-B730-4EBC-BBC0-B0442E2C50A6}">
      <dgm:prSet/>
      <dgm:spPr/>
      <dgm:t>
        <a:bodyPr/>
        <a:lstStyle/>
        <a:p>
          <a:endParaRPr lang="de-DE"/>
        </a:p>
      </dgm:t>
    </dgm:pt>
    <dgm:pt modelId="{43D79F4E-D563-4D82-8F42-AEE0DF640588}">
      <dgm:prSet phldrT="[Text]"/>
      <dgm:spPr>
        <a:solidFill>
          <a:srgbClr val="FFFF00"/>
        </a:solidFill>
      </dgm:spPr>
      <dgm:t>
        <a:bodyPr/>
        <a:lstStyle/>
        <a:p>
          <a:r>
            <a:rPr lang="de-DE" dirty="0" smtClean="0">
              <a:solidFill>
                <a:schemeClr val="tx1"/>
              </a:solidFill>
            </a:rPr>
            <a:t>Bedürfnisse mit Bezug auf das Umfeld und Anforderungen an Straßenräume </a:t>
          </a:r>
          <a:endParaRPr lang="de-DE" dirty="0">
            <a:solidFill>
              <a:schemeClr val="tx1"/>
            </a:solidFill>
          </a:endParaRPr>
        </a:p>
      </dgm:t>
    </dgm:pt>
    <dgm:pt modelId="{130FF23E-6BA5-4048-A7B5-E430F9C36464}" type="parTrans" cxnId="{6C3CDA59-5574-49A6-9AB4-5BE884054200}">
      <dgm:prSet/>
      <dgm:spPr/>
      <dgm:t>
        <a:bodyPr/>
        <a:lstStyle/>
        <a:p>
          <a:endParaRPr lang="de-DE"/>
        </a:p>
      </dgm:t>
    </dgm:pt>
    <dgm:pt modelId="{58EEE419-9720-454D-9205-DBDD5F07F34D}" type="sibTrans" cxnId="{6C3CDA59-5574-49A6-9AB4-5BE884054200}">
      <dgm:prSet/>
      <dgm:spPr/>
      <dgm:t>
        <a:bodyPr/>
        <a:lstStyle/>
        <a:p>
          <a:endParaRPr lang="de-DE"/>
        </a:p>
      </dgm:t>
    </dgm:pt>
    <dgm:pt modelId="{643B2F7F-A08B-4003-A051-00F20AD50588}">
      <dgm:prSet phldrT="[Text]"/>
      <dgm:spPr>
        <a:solidFill>
          <a:srgbClr val="FFFF00"/>
        </a:solidFill>
      </dgm:spPr>
      <dgm:t>
        <a:bodyPr/>
        <a:lstStyle/>
        <a:p>
          <a:r>
            <a:rPr lang="de-DE" dirty="0" smtClean="0">
              <a:solidFill>
                <a:schemeClr val="tx1"/>
              </a:solidFill>
            </a:rPr>
            <a:t>Angebote und Anreize den Straßenraum aufzusuchen und zu nutzen </a:t>
          </a:r>
          <a:endParaRPr lang="de-DE" dirty="0">
            <a:solidFill>
              <a:schemeClr val="tx1"/>
            </a:solidFill>
          </a:endParaRPr>
        </a:p>
      </dgm:t>
    </dgm:pt>
    <dgm:pt modelId="{6850C5CA-EFC3-447C-8279-97E0BD67242C}" type="parTrans" cxnId="{EEDB62FC-80EF-4635-BFA7-06F6A54C78DD}">
      <dgm:prSet/>
      <dgm:spPr/>
      <dgm:t>
        <a:bodyPr/>
        <a:lstStyle/>
        <a:p>
          <a:endParaRPr lang="de-DE"/>
        </a:p>
      </dgm:t>
    </dgm:pt>
    <dgm:pt modelId="{214F4838-9DE8-4E03-B661-72C9B12A0892}" type="sibTrans" cxnId="{EEDB62FC-80EF-4635-BFA7-06F6A54C78DD}">
      <dgm:prSet/>
      <dgm:spPr/>
      <dgm:t>
        <a:bodyPr/>
        <a:lstStyle/>
        <a:p>
          <a:endParaRPr lang="de-DE"/>
        </a:p>
      </dgm:t>
    </dgm:pt>
    <dgm:pt modelId="{042722B9-574B-4D1F-8318-BDF2C8AB4EE0}">
      <dgm:prSet phldrT="[Text]"/>
      <dgm:spPr>
        <a:solidFill>
          <a:srgbClr val="FF0000"/>
        </a:solidFill>
      </dgm:spPr>
      <dgm:t>
        <a:bodyPr/>
        <a:lstStyle/>
        <a:p>
          <a:r>
            <a:rPr lang="de-DE" dirty="0" err="1" smtClean="0"/>
            <a:t>Smartifizierung</a:t>
          </a:r>
          <a:r>
            <a:rPr lang="de-DE" dirty="0" smtClean="0"/>
            <a:t> und Technisierung von Straßenräumen </a:t>
          </a:r>
          <a:endParaRPr lang="de-DE" dirty="0"/>
        </a:p>
      </dgm:t>
    </dgm:pt>
    <dgm:pt modelId="{21B5A615-193F-4783-B783-D8F36E260095}" type="parTrans" cxnId="{666E3D32-312E-474D-B005-54A1A23BF908}">
      <dgm:prSet/>
      <dgm:spPr/>
      <dgm:t>
        <a:bodyPr/>
        <a:lstStyle/>
        <a:p>
          <a:endParaRPr lang="de-DE"/>
        </a:p>
      </dgm:t>
    </dgm:pt>
    <dgm:pt modelId="{B6629139-5C70-461F-B8FF-2DA827C3F06D}" type="sibTrans" cxnId="{666E3D32-312E-474D-B005-54A1A23BF908}">
      <dgm:prSet/>
      <dgm:spPr/>
      <dgm:t>
        <a:bodyPr/>
        <a:lstStyle/>
        <a:p>
          <a:endParaRPr lang="de-DE"/>
        </a:p>
      </dgm:t>
    </dgm:pt>
    <dgm:pt modelId="{97166464-28D1-40AF-8A16-572177A0DC1C}">
      <dgm:prSet phldrT="[Text]"/>
      <dgm:spPr>
        <a:solidFill>
          <a:srgbClr val="FFC000"/>
        </a:solidFill>
      </dgm:spPr>
      <dgm:t>
        <a:bodyPr/>
        <a:lstStyle/>
        <a:p>
          <a:r>
            <a:rPr lang="de-DE" dirty="0" smtClean="0"/>
            <a:t>Maßnahmen zur Berücksichtigung besonderer Nutzergruppen im Straßenraum </a:t>
          </a:r>
          <a:endParaRPr lang="de-DE" dirty="0"/>
        </a:p>
      </dgm:t>
    </dgm:pt>
    <dgm:pt modelId="{100FC01E-9175-413A-B5FD-96EAC5DC208B}" type="parTrans" cxnId="{5C146B9E-5AE2-4AC8-B660-47724021733E}">
      <dgm:prSet/>
      <dgm:spPr/>
      <dgm:t>
        <a:bodyPr/>
        <a:lstStyle/>
        <a:p>
          <a:endParaRPr lang="de-DE"/>
        </a:p>
      </dgm:t>
    </dgm:pt>
    <dgm:pt modelId="{F855A789-E8F3-49E9-8945-F51CE7130F58}" type="sibTrans" cxnId="{5C146B9E-5AE2-4AC8-B660-47724021733E}">
      <dgm:prSet/>
      <dgm:spPr/>
      <dgm:t>
        <a:bodyPr/>
        <a:lstStyle/>
        <a:p>
          <a:endParaRPr lang="de-DE"/>
        </a:p>
      </dgm:t>
    </dgm:pt>
    <dgm:pt modelId="{DCDD2B5E-6F34-4314-A0F4-346930D82BB1}" type="pres">
      <dgm:prSet presAssocID="{B1011016-0497-4EE6-8D72-8AC1D6C1E14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4F1134F2-8940-498D-8FBD-89BF4E6EFF63}" type="pres">
      <dgm:prSet presAssocID="{DA277FF6-0079-4EA5-9C91-D347CE1F4E3C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2FEA899-A37C-4BD5-AB11-61258FE51190}" type="pres">
      <dgm:prSet presAssocID="{E2934C50-D085-4CE6-B5CC-983B4BA0A9D4}" presName="sibTrans" presStyleCnt="0"/>
      <dgm:spPr/>
    </dgm:pt>
    <dgm:pt modelId="{788533F4-CDBC-4C44-8F8B-779F28D7A003}" type="pres">
      <dgm:prSet presAssocID="{BA72BC7F-7802-4928-8571-1F73D87C4DD0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1E0ABFF-82C7-4313-BE46-FA4E2D202C35}" type="pres">
      <dgm:prSet presAssocID="{DF90CE5F-CA45-4A14-9C50-9CECDB370089}" presName="sibTrans" presStyleCnt="0"/>
      <dgm:spPr/>
    </dgm:pt>
    <dgm:pt modelId="{8F827B0B-E6A7-4B1C-815C-9757984D6AB4}" type="pres">
      <dgm:prSet presAssocID="{A71229C9-E5B6-45EF-BB3E-F8DE89881157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301AA10-3D10-41E4-A90C-53612463DA78}" type="pres">
      <dgm:prSet presAssocID="{36AE419D-BFBA-418D-A53E-26F39D7E0D16}" presName="sibTrans" presStyleCnt="0"/>
      <dgm:spPr/>
    </dgm:pt>
    <dgm:pt modelId="{8359C7EC-94B1-44AC-89E1-956113D8DBC3}" type="pres">
      <dgm:prSet presAssocID="{83A2C282-8EEE-4C09-88D9-5335D0D859AD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2FA1295-435F-43BF-9B18-D4019125FD64}" type="pres">
      <dgm:prSet presAssocID="{E78FD142-A7E9-4AB8-81D8-260063D8E70C}" presName="sibTrans" presStyleCnt="0"/>
      <dgm:spPr/>
    </dgm:pt>
    <dgm:pt modelId="{86F0D4B0-4464-4FC9-BB38-AA0F7813D763}" type="pres">
      <dgm:prSet presAssocID="{43D79F4E-D563-4D82-8F42-AEE0DF640588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BAF38D-6D48-4FC7-B72E-2F4C34EBDFD6}" type="pres">
      <dgm:prSet presAssocID="{58EEE419-9720-454D-9205-DBDD5F07F34D}" presName="sibTrans" presStyleCnt="0"/>
      <dgm:spPr/>
    </dgm:pt>
    <dgm:pt modelId="{345036C7-25AA-4681-A692-72CC6E589599}" type="pres">
      <dgm:prSet presAssocID="{643B2F7F-A08B-4003-A051-00F20AD50588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68D3379-AD34-4DD7-AF74-2DC741986222}" type="pres">
      <dgm:prSet presAssocID="{214F4838-9DE8-4E03-B661-72C9B12A0892}" presName="sibTrans" presStyleCnt="0"/>
      <dgm:spPr/>
    </dgm:pt>
    <dgm:pt modelId="{1D6130F9-1C5A-4683-923D-DDC46C97E1D1}" type="pres">
      <dgm:prSet presAssocID="{042722B9-574B-4D1F-8318-BDF2C8AB4EE0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E3E36A5-90AD-479B-BE4D-96D1A088A39A}" type="pres">
      <dgm:prSet presAssocID="{B6629139-5C70-461F-B8FF-2DA827C3F06D}" presName="sibTrans" presStyleCnt="0"/>
      <dgm:spPr/>
    </dgm:pt>
    <dgm:pt modelId="{BDDFCE5B-71AB-4669-8C83-A7A50877438E}" type="pres">
      <dgm:prSet presAssocID="{97166464-28D1-40AF-8A16-572177A0DC1C}" presName="node" presStyleLbl="node1" presStyleIdx="7" presStyleCnt="10" custLinFactX="-100000" custLinFactY="16781" custLinFactNeighborX="-119966" custLinFactNeighborY="10000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220924B-11C3-4D2B-90CC-DCCE7C739D53}" type="pres">
      <dgm:prSet presAssocID="{F855A789-E8F3-49E9-8945-F51CE7130F58}" presName="sibTrans" presStyleCnt="0"/>
      <dgm:spPr/>
    </dgm:pt>
    <dgm:pt modelId="{45626C6D-018F-410A-AFF6-419528D91B22}" type="pres">
      <dgm:prSet presAssocID="{B35668A6-5F3E-4DDE-AEF5-4C1EB9D3CB4F}" presName="node" presStyleLbl="node1" presStyleIdx="8" presStyleCnt="10" custLinFactX="100000" custLinFactY="-16775" custLinFactNeighborX="119112" custLinFactNeighborY="-10000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F059BBA-E2B2-4BFF-BB11-F25840760AF7}" type="pres">
      <dgm:prSet presAssocID="{D92C956C-3FD1-480B-9FA8-8E15D12BBF6C}" presName="sibTrans" presStyleCnt="0"/>
      <dgm:spPr/>
    </dgm:pt>
    <dgm:pt modelId="{29630622-B7B2-4FB6-A933-6CF034B19BE0}" type="pres">
      <dgm:prSet presAssocID="{058280F4-E8E1-4E18-981A-084BC6FFBB51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2973D4D4-3FC1-4DF6-9727-F0E7121DCB75}" type="presOf" srcId="{BA72BC7F-7802-4928-8571-1F73D87C4DD0}" destId="{788533F4-CDBC-4C44-8F8B-779F28D7A003}" srcOrd="0" destOrd="0" presId="urn:microsoft.com/office/officeart/2005/8/layout/default"/>
    <dgm:cxn modelId="{1347A856-B142-4FD9-8C71-6258868C7FF3}" srcId="{B1011016-0497-4EE6-8D72-8AC1D6C1E141}" destId="{BA72BC7F-7802-4928-8571-1F73D87C4DD0}" srcOrd="1" destOrd="0" parTransId="{6C72F833-2A2F-4C71-8924-CB47AD6701E3}" sibTransId="{DF90CE5F-CA45-4A14-9C50-9CECDB370089}"/>
    <dgm:cxn modelId="{EECEA482-BBEC-4C2E-8E1D-E81DE935FE2A}" type="presOf" srcId="{B1011016-0497-4EE6-8D72-8AC1D6C1E141}" destId="{DCDD2B5E-6F34-4314-A0F4-346930D82BB1}" srcOrd="0" destOrd="0" presId="urn:microsoft.com/office/officeart/2005/8/layout/default"/>
    <dgm:cxn modelId="{13CFC8FD-13A8-4C2B-BE06-2F1701AB09F6}" type="presOf" srcId="{83A2C282-8EEE-4C09-88D9-5335D0D859AD}" destId="{8359C7EC-94B1-44AC-89E1-956113D8DBC3}" srcOrd="0" destOrd="0" presId="urn:microsoft.com/office/officeart/2005/8/layout/default"/>
    <dgm:cxn modelId="{F1FB5679-FAF2-44D4-8696-37E0AA43870B}" type="presOf" srcId="{643B2F7F-A08B-4003-A051-00F20AD50588}" destId="{345036C7-25AA-4681-A692-72CC6E589599}" srcOrd="0" destOrd="0" presId="urn:microsoft.com/office/officeart/2005/8/layout/default"/>
    <dgm:cxn modelId="{E24E77CA-52FB-4703-8678-88FF88826B7B}" type="presOf" srcId="{A71229C9-E5B6-45EF-BB3E-F8DE89881157}" destId="{8F827B0B-E6A7-4B1C-815C-9757984D6AB4}" srcOrd="0" destOrd="0" presId="urn:microsoft.com/office/officeart/2005/8/layout/default"/>
    <dgm:cxn modelId="{EEDB62FC-80EF-4635-BFA7-06F6A54C78DD}" srcId="{B1011016-0497-4EE6-8D72-8AC1D6C1E141}" destId="{643B2F7F-A08B-4003-A051-00F20AD50588}" srcOrd="5" destOrd="0" parTransId="{6850C5CA-EFC3-447C-8279-97E0BD67242C}" sibTransId="{214F4838-9DE8-4E03-B661-72C9B12A0892}"/>
    <dgm:cxn modelId="{6C3CDA59-5574-49A6-9AB4-5BE884054200}" srcId="{B1011016-0497-4EE6-8D72-8AC1D6C1E141}" destId="{43D79F4E-D563-4D82-8F42-AEE0DF640588}" srcOrd="4" destOrd="0" parTransId="{130FF23E-6BA5-4048-A7B5-E430F9C36464}" sibTransId="{58EEE419-9720-454D-9205-DBDD5F07F34D}"/>
    <dgm:cxn modelId="{1C220CD8-ACB8-475F-A121-1793AD52A22D}" srcId="{B1011016-0497-4EE6-8D72-8AC1D6C1E141}" destId="{058280F4-E8E1-4E18-981A-084BC6FFBB51}" srcOrd="9" destOrd="0" parTransId="{FD04499D-165E-4431-9074-231E73BFD2F9}" sibTransId="{4095B285-6BC9-4275-9E63-D46D328F951E}"/>
    <dgm:cxn modelId="{5C146B9E-5AE2-4AC8-B660-47724021733E}" srcId="{B1011016-0497-4EE6-8D72-8AC1D6C1E141}" destId="{97166464-28D1-40AF-8A16-572177A0DC1C}" srcOrd="7" destOrd="0" parTransId="{100FC01E-9175-413A-B5FD-96EAC5DC208B}" sibTransId="{F855A789-E8F3-49E9-8945-F51CE7130F58}"/>
    <dgm:cxn modelId="{DBB3DBA2-28AB-4F3C-A5EB-23F1E61323F1}" srcId="{B1011016-0497-4EE6-8D72-8AC1D6C1E141}" destId="{DA277FF6-0079-4EA5-9C91-D347CE1F4E3C}" srcOrd="0" destOrd="0" parTransId="{8DA192D2-22AE-4323-BB3B-4E0EF504AC94}" sibTransId="{E2934C50-D085-4CE6-B5CC-983B4BA0A9D4}"/>
    <dgm:cxn modelId="{EE8A3715-EF7B-47D9-A8FF-2DD17E301C5D}" type="presOf" srcId="{97166464-28D1-40AF-8A16-572177A0DC1C}" destId="{BDDFCE5B-71AB-4669-8C83-A7A50877438E}" srcOrd="0" destOrd="0" presId="urn:microsoft.com/office/officeart/2005/8/layout/default"/>
    <dgm:cxn modelId="{7BFBB9F3-4B07-49D8-B403-561D3A88883B}" srcId="{B1011016-0497-4EE6-8D72-8AC1D6C1E141}" destId="{B35668A6-5F3E-4DDE-AEF5-4C1EB9D3CB4F}" srcOrd="8" destOrd="0" parTransId="{1CC03D7A-53EB-42BB-9787-65BD305F9E46}" sibTransId="{D92C956C-3FD1-480B-9FA8-8E15D12BBF6C}"/>
    <dgm:cxn modelId="{666E3D32-312E-474D-B005-54A1A23BF908}" srcId="{B1011016-0497-4EE6-8D72-8AC1D6C1E141}" destId="{042722B9-574B-4D1F-8318-BDF2C8AB4EE0}" srcOrd="6" destOrd="0" parTransId="{21B5A615-193F-4783-B783-D8F36E260095}" sibTransId="{B6629139-5C70-461F-B8FF-2DA827C3F06D}"/>
    <dgm:cxn modelId="{2A982C8F-B96B-4B97-8BA5-DFEC0DD305A1}" type="presOf" srcId="{042722B9-574B-4D1F-8318-BDF2C8AB4EE0}" destId="{1D6130F9-1C5A-4683-923D-DDC46C97E1D1}" srcOrd="0" destOrd="0" presId="urn:microsoft.com/office/officeart/2005/8/layout/default"/>
    <dgm:cxn modelId="{C43B7A3B-E7AE-4211-9B40-8326A373721B}" srcId="{B1011016-0497-4EE6-8D72-8AC1D6C1E141}" destId="{A71229C9-E5B6-45EF-BB3E-F8DE89881157}" srcOrd="2" destOrd="0" parTransId="{D27E95EC-B3B1-4687-93EF-AD78172D785A}" sibTransId="{36AE419D-BFBA-418D-A53E-26F39D7E0D16}"/>
    <dgm:cxn modelId="{FB400143-B730-4EBC-BBC0-B0442E2C50A6}" srcId="{B1011016-0497-4EE6-8D72-8AC1D6C1E141}" destId="{83A2C282-8EEE-4C09-88D9-5335D0D859AD}" srcOrd="3" destOrd="0" parTransId="{1526B50C-BCDF-4831-ACDA-037BFCCFE723}" sibTransId="{E78FD142-A7E9-4AB8-81D8-260063D8E70C}"/>
    <dgm:cxn modelId="{666CA2B6-3091-4A10-8044-55B116F651A8}" type="presOf" srcId="{DA277FF6-0079-4EA5-9C91-D347CE1F4E3C}" destId="{4F1134F2-8940-498D-8FBD-89BF4E6EFF63}" srcOrd="0" destOrd="0" presId="urn:microsoft.com/office/officeart/2005/8/layout/default"/>
    <dgm:cxn modelId="{C96237C7-A34F-490C-860B-9D7DFCD0F789}" type="presOf" srcId="{B35668A6-5F3E-4DDE-AEF5-4C1EB9D3CB4F}" destId="{45626C6D-018F-410A-AFF6-419528D91B22}" srcOrd="0" destOrd="0" presId="urn:microsoft.com/office/officeart/2005/8/layout/default"/>
    <dgm:cxn modelId="{8EED573B-1876-488A-8CCD-1978C7E8641D}" type="presOf" srcId="{058280F4-E8E1-4E18-981A-084BC6FFBB51}" destId="{29630622-B7B2-4FB6-A933-6CF034B19BE0}" srcOrd="0" destOrd="0" presId="urn:microsoft.com/office/officeart/2005/8/layout/default"/>
    <dgm:cxn modelId="{0C4EE2EA-C81C-4787-BE92-A4F187258E14}" type="presOf" srcId="{43D79F4E-D563-4D82-8F42-AEE0DF640588}" destId="{86F0D4B0-4464-4FC9-BB38-AA0F7813D763}" srcOrd="0" destOrd="0" presId="urn:microsoft.com/office/officeart/2005/8/layout/default"/>
    <dgm:cxn modelId="{87E5D6D3-E61B-48BB-A928-1ABCDD840156}" type="presParOf" srcId="{DCDD2B5E-6F34-4314-A0F4-346930D82BB1}" destId="{4F1134F2-8940-498D-8FBD-89BF4E6EFF63}" srcOrd="0" destOrd="0" presId="urn:microsoft.com/office/officeart/2005/8/layout/default"/>
    <dgm:cxn modelId="{424481FA-0FAB-4077-A81F-CB8A00A55CD0}" type="presParOf" srcId="{DCDD2B5E-6F34-4314-A0F4-346930D82BB1}" destId="{C2FEA899-A37C-4BD5-AB11-61258FE51190}" srcOrd="1" destOrd="0" presId="urn:microsoft.com/office/officeart/2005/8/layout/default"/>
    <dgm:cxn modelId="{D0C68568-08FA-42E8-B4B6-65C5A9A72E1F}" type="presParOf" srcId="{DCDD2B5E-6F34-4314-A0F4-346930D82BB1}" destId="{788533F4-CDBC-4C44-8F8B-779F28D7A003}" srcOrd="2" destOrd="0" presId="urn:microsoft.com/office/officeart/2005/8/layout/default"/>
    <dgm:cxn modelId="{6545F9AB-29FB-4981-8EC4-525611EE5647}" type="presParOf" srcId="{DCDD2B5E-6F34-4314-A0F4-346930D82BB1}" destId="{71E0ABFF-82C7-4313-BE46-FA4E2D202C35}" srcOrd="3" destOrd="0" presId="urn:microsoft.com/office/officeart/2005/8/layout/default"/>
    <dgm:cxn modelId="{E3F7BBB0-B535-4A53-A533-768D54EC1EBE}" type="presParOf" srcId="{DCDD2B5E-6F34-4314-A0F4-346930D82BB1}" destId="{8F827B0B-E6A7-4B1C-815C-9757984D6AB4}" srcOrd="4" destOrd="0" presId="urn:microsoft.com/office/officeart/2005/8/layout/default"/>
    <dgm:cxn modelId="{01BAF859-77BB-4594-B3FE-A3009D6BEAB6}" type="presParOf" srcId="{DCDD2B5E-6F34-4314-A0F4-346930D82BB1}" destId="{9301AA10-3D10-41E4-A90C-53612463DA78}" srcOrd="5" destOrd="0" presId="urn:microsoft.com/office/officeart/2005/8/layout/default"/>
    <dgm:cxn modelId="{C21DD8D4-02BB-4E7D-A3A1-A166D6FCE266}" type="presParOf" srcId="{DCDD2B5E-6F34-4314-A0F4-346930D82BB1}" destId="{8359C7EC-94B1-44AC-89E1-956113D8DBC3}" srcOrd="6" destOrd="0" presId="urn:microsoft.com/office/officeart/2005/8/layout/default"/>
    <dgm:cxn modelId="{3F79DC94-13E4-43E8-8FA3-83C15E23D64B}" type="presParOf" srcId="{DCDD2B5E-6F34-4314-A0F4-346930D82BB1}" destId="{E2FA1295-435F-43BF-9B18-D4019125FD64}" srcOrd="7" destOrd="0" presId="urn:microsoft.com/office/officeart/2005/8/layout/default"/>
    <dgm:cxn modelId="{90786CCC-DAC6-4EEA-89F0-24E29DCE8BF2}" type="presParOf" srcId="{DCDD2B5E-6F34-4314-A0F4-346930D82BB1}" destId="{86F0D4B0-4464-4FC9-BB38-AA0F7813D763}" srcOrd="8" destOrd="0" presId="urn:microsoft.com/office/officeart/2005/8/layout/default"/>
    <dgm:cxn modelId="{96CD52D0-1925-40E1-895D-42F1673463D4}" type="presParOf" srcId="{DCDD2B5E-6F34-4314-A0F4-346930D82BB1}" destId="{F8BAF38D-6D48-4FC7-B72E-2F4C34EBDFD6}" srcOrd="9" destOrd="0" presId="urn:microsoft.com/office/officeart/2005/8/layout/default"/>
    <dgm:cxn modelId="{9152808D-1B2A-42B7-9128-74C0D796CEF7}" type="presParOf" srcId="{DCDD2B5E-6F34-4314-A0F4-346930D82BB1}" destId="{345036C7-25AA-4681-A692-72CC6E589599}" srcOrd="10" destOrd="0" presId="urn:microsoft.com/office/officeart/2005/8/layout/default"/>
    <dgm:cxn modelId="{01032B9E-8362-4E42-BACF-3F2B21B89A2B}" type="presParOf" srcId="{DCDD2B5E-6F34-4314-A0F4-346930D82BB1}" destId="{568D3379-AD34-4DD7-AF74-2DC741986222}" srcOrd="11" destOrd="0" presId="urn:microsoft.com/office/officeart/2005/8/layout/default"/>
    <dgm:cxn modelId="{AC07F831-E841-4E1E-9583-AA7B99E2AC1A}" type="presParOf" srcId="{DCDD2B5E-6F34-4314-A0F4-346930D82BB1}" destId="{1D6130F9-1C5A-4683-923D-DDC46C97E1D1}" srcOrd="12" destOrd="0" presId="urn:microsoft.com/office/officeart/2005/8/layout/default"/>
    <dgm:cxn modelId="{66CEE157-C5F0-489D-81A0-6009DD960606}" type="presParOf" srcId="{DCDD2B5E-6F34-4314-A0F4-346930D82BB1}" destId="{DE3E36A5-90AD-479B-BE4D-96D1A088A39A}" srcOrd="13" destOrd="0" presId="urn:microsoft.com/office/officeart/2005/8/layout/default"/>
    <dgm:cxn modelId="{59C2624F-872F-47C2-9425-9AA5ED85CA35}" type="presParOf" srcId="{DCDD2B5E-6F34-4314-A0F4-346930D82BB1}" destId="{BDDFCE5B-71AB-4669-8C83-A7A50877438E}" srcOrd="14" destOrd="0" presId="urn:microsoft.com/office/officeart/2005/8/layout/default"/>
    <dgm:cxn modelId="{82BF7AA8-7AB8-4DB8-9B47-8F55A2903D5B}" type="presParOf" srcId="{DCDD2B5E-6F34-4314-A0F4-346930D82BB1}" destId="{3220924B-11C3-4D2B-90CC-DCCE7C739D53}" srcOrd="15" destOrd="0" presId="urn:microsoft.com/office/officeart/2005/8/layout/default"/>
    <dgm:cxn modelId="{BE198F51-DD1E-41FC-9F98-9E8F0E4C3EF1}" type="presParOf" srcId="{DCDD2B5E-6F34-4314-A0F4-346930D82BB1}" destId="{45626C6D-018F-410A-AFF6-419528D91B22}" srcOrd="16" destOrd="0" presId="urn:microsoft.com/office/officeart/2005/8/layout/default"/>
    <dgm:cxn modelId="{C09A0B45-3C1E-4C0F-BFA6-B711690CD7CC}" type="presParOf" srcId="{DCDD2B5E-6F34-4314-A0F4-346930D82BB1}" destId="{0F059BBA-E2B2-4BFF-BB11-F25840760AF7}" srcOrd="17" destOrd="0" presId="urn:microsoft.com/office/officeart/2005/8/layout/default"/>
    <dgm:cxn modelId="{166B9E32-DE06-4A6B-BE41-164AA1AAAF20}" type="presParOf" srcId="{DCDD2B5E-6F34-4314-A0F4-346930D82BB1}" destId="{29630622-B7B2-4FB6-A933-6CF034B19BE0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1134F2-8940-498D-8FBD-89BF4E6EFF63}">
      <dsp:nvSpPr>
        <dsp:cNvPr id="0" name=""/>
        <dsp:cNvSpPr/>
      </dsp:nvSpPr>
      <dsp:spPr>
        <a:xfrm>
          <a:off x="444125" y="1557"/>
          <a:ext cx="2266712" cy="1360027"/>
        </a:xfrm>
        <a:prstGeom prst="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Formen und Arten der Begrünung im Straßenraum </a:t>
          </a:r>
          <a:endParaRPr lang="de-DE" sz="1600" kern="1200" dirty="0"/>
        </a:p>
      </dsp:txBody>
      <dsp:txXfrm>
        <a:off x="444125" y="1557"/>
        <a:ext cx="2266712" cy="1360027"/>
      </dsp:txXfrm>
    </dsp:sp>
    <dsp:sp modelId="{788533F4-CDBC-4C44-8F8B-779F28D7A003}">
      <dsp:nvSpPr>
        <dsp:cNvPr id="0" name=""/>
        <dsp:cNvSpPr/>
      </dsp:nvSpPr>
      <dsp:spPr>
        <a:xfrm>
          <a:off x="2937508" y="1557"/>
          <a:ext cx="2266712" cy="1360027"/>
        </a:xfrm>
        <a:prstGeom prst="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Wasser und wasserbezogene Maßnahmen im Straßenraum </a:t>
          </a:r>
          <a:endParaRPr lang="de-DE" sz="1600" kern="1200" dirty="0"/>
        </a:p>
      </dsp:txBody>
      <dsp:txXfrm>
        <a:off x="2937508" y="1557"/>
        <a:ext cx="2266712" cy="1360027"/>
      </dsp:txXfrm>
    </dsp:sp>
    <dsp:sp modelId="{8F827B0B-E6A7-4B1C-815C-9757984D6AB4}">
      <dsp:nvSpPr>
        <dsp:cNvPr id="0" name=""/>
        <dsp:cNvSpPr/>
      </dsp:nvSpPr>
      <dsp:spPr>
        <a:xfrm>
          <a:off x="5430892" y="1557"/>
          <a:ext cx="2266712" cy="1360027"/>
        </a:xfrm>
        <a:prstGeom prst="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Straßen für den Fuß- und Radverkehr </a:t>
          </a:r>
          <a:endParaRPr lang="de-DE" sz="1600" kern="1200" dirty="0"/>
        </a:p>
      </dsp:txBody>
      <dsp:txXfrm>
        <a:off x="5430892" y="1557"/>
        <a:ext cx="2266712" cy="1360027"/>
      </dsp:txXfrm>
    </dsp:sp>
    <dsp:sp modelId="{8359C7EC-94B1-44AC-89E1-956113D8DBC3}">
      <dsp:nvSpPr>
        <dsp:cNvPr id="0" name=""/>
        <dsp:cNvSpPr/>
      </dsp:nvSpPr>
      <dsp:spPr>
        <a:xfrm>
          <a:off x="7924276" y="1557"/>
          <a:ext cx="2266712" cy="1360027"/>
        </a:xfrm>
        <a:prstGeom prst="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Push-Maßnahmen zur Einschränkung und Reduktion des Kfz-Verkehrs im Straßenraum </a:t>
          </a:r>
          <a:endParaRPr lang="de-DE" sz="1600" kern="1200" dirty="0"/>
        </a:p>
      </dsp:txBody>
      <dsp:txXfrm>
        <a:off x="7924276" y="1557"/>
        <a:ext cx="2266712" cy="1360027"/>
      </dsp:txXfrm>
    </dsp:sp>
    <dsp:sp modelId="{86F0D4B0-4464-4FC9-BB38-AA0F7813D763}">
      <dsp:nvSpPr>
        <dsp:cNvPr id="0" name=""/>
        <dsp:cNvSpPr/>
      </dsp:nvSpPr>
      <dsp:spPr>
        <a:xfrm>
          <a:off x="444125" y="1588256"/>
          <a:ext cx="2266712" cy="1360027"/>
        </a:xfrm>
        <a:prstGeom prst="rect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chemeClr val="tx1"/>
              </a:solidFill>
            </a:rPr>
            <a:t>Bedürfnisse mit Bezug auf das Umfeld und Anforderungen an Straßenräume </a:t>
          </a:r>
          <a:endParaRPr lang="de-DE" sz="1600" kern="1200" dirty="0">
            <a:solidFill>
              <a:schemeClr val="tx1"/>
            </a:solidFill>
          </a:endParaRPr>
        </a:p>
      </dsp:txBody>
      <dsp:txXfrm>
        <a:off x="444125" y="1588256"/>
        <a:ext cx="2266712" cy="1360027"/>
      </dsp:txXfrm>
    </dsp:sp>
    <dsp:sp modelId="{345036C7-25AA-4681-A692-72CC6E589599}">
      <dsp:nvSpPr>
        <dsp:cNvPr id="0" name=""/>
        <dsp:cNvSpPr/>
      </dsp:nvSpPr>
      <dsp:spPr>
        <a:xfrm>
          <a:off x="2937508" y="1588256"/>
          <a:ext cx="2266712" cy="1360027"/>
        </a:xfrm>
        <a:prstGeom prst="rect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chemeClr val="tx1"/>
              </a:solidFill>
            </a:rPr>
            <a:t>Angebote und Anreize den Straßenraum aufzusuchen und zu nutzen </a:t>
          </a:r>
          <a:endParaRPr lang="de-DE" sz="1600" kern="1200" dirty="0">
            <a:solidFill>
              <a:schemeClr val="tx1"/>
            </a:solidFill>
          </a:endParaRPr>
        </a:p>
      </dsp:txBody>
      <dsp:txXfrm>
        <a:off x="2937508" y="1588256"/>
        <a:ext cx="2266712" cy="1360027"/>
      </dsp:txXfrm>
    </dsp:sp>
    <dsp:sp modelId="{1D6130F9-1C5A-4683-923D-DDC46C97E1D1}">
      <dsp:nvSpPr>
        <dsp:cNvPr id="0" name=""/>
        <dsp:cNvSpPr/>
      </dsp:nvSpPr>
      <dsp:spPr>
        <a:xfrm>
          <a:off x="5430892" y="1588256"/>
          <a:ext cx="2266712" cy="1360027"/>
        </a:xfrm>
        <a:prstGeom prst="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err="1" smtClean="0"/>
            <a:t>Smartifizierung</a:t>
          </a:r>
          <a:r>
            <a:rPr lang="de-DE" sz="1600" kern="1200" dirty="0" smtClean="0"/>
            <a:t> und Technisierung von Straßenräumen </a:t>
          </a:r>
          <a:endParaRPr lang="de-DE" sz="1600" kern="1200" dirty="0"/>
        </a:p>
      </dsp:txBody>
      <dsp:txXfrm>
        <a:off x="5430892" y="1588256"/>
        <a:ext cx="2266712" cy="1360027"/>
      </dsp:txXfrm>
    </dsp:sp>
    <dsp:sp modelId="{BDDFCE5B-71AB-4669-8C83-A7A50877438E}">
      <dsp:nvSpPr>
        <dsp:cNvPr id="0" name=""/>
        <dsp:cNvSpPr/>
      </dsp:nvSpPr>
      <dsp:spPr>
        <a:xfrm>
          <a:off x="2938279" y="3176509"/>
          <a:ext cx="2266712" cy="1360027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Maßnahmen zur Berücksichtigung besonderer Nutzergruppen im Straßenraum </a:t>
          </a:r>
          <a:endParaRPr lang="de-DE" sz="1600" kern="1200" dirty="0"/>
        </a:p>
      </dsp:txBody>
      <dsp:txXfrm>
        <a:off x="2938279" y="3176509"/>
        <a:ext cx="2266712" cy="1360027"/>
      </dsp:txXfrm>
    </dsp:sp>
    <dsp:sp modelId="{45626C6D-018F-410A-AFF6-419528D91B22}">
      <dsp:nvSpPr>
        <dsp:cNvPr id="0" name=""/>
        <dsp:cNvSpPr/>
      </dsp:nvSpPr>
      <dsp:spPr>
        <a:xfrm>
          <a:off x="7904148" y="1586782"/>
          <a:ext cx="2266712" cy="1360027"/>
        </a:xfrm>
        <a:prstGeom prst="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Stärkung des Öffentlichen Verkehrs und alternativer Mobilitätsangebote, auch durch Verkehrsversuche</a:t>
          </a:r>
          <a:endParaRPr lang="de-DE" sz="1600" kern="1200" dirty="0"/>
        </a:p>
      </dsp:txBody>
      <dsp:txXfrm>
        <a:off x="7904148" y="1586782"/>
        <a:ext cx="2266712" cy="1360027"/>
      </dsp:txXfrm>
    </dsp:sp>
    <dsp:sp modelId="{29630622-B7B2-4FB6-A933-6CF034B19BE0}">
      <dsp:nvSpPr>
        <dsp:cNvPr id="0" name=""/>
        <dsp:cNvSpPr/>
      </dsp:nvSpPr>
      <dsp:spPr>
        <a:xfrm>
          <a:off x="5430892" y="3174955"/>
          <a:ext cx="2266712" cy="1360027"/>
        </a:xfrm>
        <a:prstGeom prst="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verkehrsbezogene Maßnahmen und Elemente zur Strukturbildung des Straßenraums </a:t>
          </a:r>
          <a:endParaRPr lang="de-DE" sz="1600" kern="1200" dirty="0"/>
        </a:p>
      </dsp:txBody>
      <dsp:txXfrm>
        <a:off x="5430892" y="3174955"/>
        <a:ext cx="2266712" cy="13600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0.10907</cdr:x>
      <cdr:y>0.1163</cdr:y>
    </cdr:from>
    <cdr:to>
      <cdr:x>0.53628</cdr:x>
      <cdr:y>0.96594</cdr:y>
    </cdr:to>
    <cdr:cxnSp macro="">
      <cdr:nvCxnSpPr>
        <cdr:cNvPr id="3" name="Gerader Verbinder 2"/>
        <cdr:cNvCxnSpPr/>
      </cdr:nvCxnSpPr>
      <cdr:spPr>
        <a:xfrm xmlns:a="http://schemas.openxmlformats.org/drawingml/2006/main" flipV="1">
          <a:off x="1061333" y="658218"/>
          <a:ext cx="4157240" cy="480867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1">
              <a:lumMod val="8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34F38E-8811-40E5-983B-A390084E5360}" type="datetimeFigureOut">
              <a:rPr lang="de-DE" smtClean="0"/>
              <a:t>07.03.2024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A7563F-3005-4CBD-8161-F2A8479AB5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565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04BA6F98-8CE2-44DC-A992-82A2E3A180EA}" type="slidenum">
              <a:rPr lang="de-DE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8575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47FE-B779-4FF2-A7E7-D78F91BCDE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685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47FE-B779-4FF2-A7E7-D78F91BCDE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5966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47FE-B779-4FF2-A7E7-D78F91BCDE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37182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1_Titelfolie">
    <p:bg>
      <p:bgPr>
        <a:blipFill>
          <a:blip r:embed="rId2">
            <a:lum/>
          </a:blip>
          <a:srcRect t="980" b="980"/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23229" y="-863890"/>
            <a:ext cx="6591300" cy="6197600"/>
          </a:xfrm>
          <a:prstGeom prst="rect">
            <a:avLst/>
          </a:prstGeom>
        </p:spPr>
      </p:pic>
      <p:sp>
        <p:nvSpPr>
          <p:cNvPr id="14" name="Titelplatzhalter 1"/>
          <p:cNvSpPr>
            <a:spLocks noGrp="1"/>
          </p:cNvSpPr>
          <p:nvPr>
            <p:ph type="title"/>
          </p:nvPr>
        </p:nvSpPr>
        <p:spPr bwMode="auto">
          <a:xfrm>
            <a:off x="1343669" y="901401"/>
            <a:ext cx="4864249" cy="31562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lang="de-DE"/>
            </a:lvl1pPr>
          </a:lstStyle>
          <a:p>
            <a:pPr>
              <a:defRPr/>
            </a:pPr>
            <a:endParaRPr lang="de-DE">
              <a:latin typeface="Lexend Deca"/>
            </a:endParaRP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8715375" y="528642"/>
            <a:ext cx="2947988" cy="157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843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1_Titel + Text groß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auto">
          <a:xfrm>
            <a:off x="0" y="0"/>
            <a:ext cx="648000" cy="6858000"/>
          </a:xfrm>
          <a:prstGeom prst="rect">
            <a:avLst/>
          </a:prstGeom>
          <a:solidFill>
            <a:srgbClr val="9B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/>
            </a:pPr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 bwMode="auto">
          <a:xfrm rot="16199999">
            <a:off x="-1995485" y="3565526"/>
            <a:ext cx="4630737" cy="6397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51BFC9E3-30B2-B24D-95A3-8EA8CFDE9AA9}" type="slidenum">
              <a:rPr/>
              <a:t>‹Nr.›</a:t>
            </a:fld>
            <a:endParaRPr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1056683" y="1570038"/>
            <a:ext cx="6857328" cy="4738687"/>
          </a:xfrm>
        </p:spPr>
        <p:txBody>
          <a:bodyPr>
            <a:normAutofit/>
          </a:bodyPr>
          <a:lstStyle>
            <a:lvl1pPr marL="0" indent="0">
              <a:lnSpc>
                <a:spcPts val="2600"/>
              </a:lnSpc>
              <a:buFontTx/>
              <a:buNone/>
              <a:defRPr sz="2000"/>
            </a:lvl1pPr>
            <a:lvl2pPr marL="325800" indent="0">
              <a:lnSpc>
                <a:spcPts val="2400"/>
              </a:lnSpc>
              <a:buFontTx/>
              <a:buNone/>
              <a:defRPr sz="2000"/>
            </a:lvl2pPr>
            <a:lvl3pPr marL="783000" indent="0">
              <a:lnSpc>
                <a:spcPts val="2400"/>
              </a:lnSpc>
              <a:buFontTx/>
              <a:buNone/>
              <a:defRPr sz="2000"/>
            </a:lvl3pPr>
            <a:lvl4pPr marL="1240200" indent="0">
              <a:lnSpc>
                <a:spcPts val="2400"/>
              </a:lnSpc>
              <a:buFontTx/>
              <a:buNone/>
              <a:defRPr sz="2000"/>
            </a:lvl4pPr>
            <a:lvl5pPr marL="1697400" indent="0">
              <a:lnSpc>
                <a:spcPts val="2400"/>
              </a:lnSpc>
              <a:buFontTx/>
              <a:buNone/>
              <a:defRPr sz="2000"/>
            </a:lvl5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022252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Letzte Folie (Kontakt)">
    <p:bg>
      <p:bgPr>
        <a:blipFill>
          <a:blip r:embed="rId2">
            <a:lum/>
          </a:blip>
          <a:srcRect t="980" b="980"/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 bwMode="auto">
          <a:xfrm>
            <a:off x="5051424" y="0"/>
            <a:ext cx="714057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5392463" y="2819400"/>
            <a:ext cx="5862277" cy="3489325"/>
          </a:xfrm>
        </p:spPr>
        <p:txBody>
          <a:bodyPr>
            <a:noAutofit/>
          </a:bodyPr>
          <a:lstStyle>
            <a:lvl1pPr marL="0" indent="0">
              <a:lnSpc>
                <a:spcPts val="2600"/>
              </a:lnSpc>
              <a:buFontTx/>
              <a:buNone/>
              <a:defRPr sz="2000"/>
            </a:lvl1pPr>
            <a:lvl2pPr marL="325800" indent="0">
              <a:lnSpc>
                <a:spcPts val="2400"/>
              </a:lnSpc>
              <a:buFontTx/>
              <a:buNone/>
              <a:defRPr sz="2000"/>
            </a:lvl2pPr>
            <a:lvl3pPr marL="783000" indent="0">
              <a:lnSpc>
                <a:spcPts val="2400"/>
              </a:lnSpc>
              <a:buFontTx/>
              <a:buNone/>
              <a:defRPr sz="2000"/>
            </a:lvl3pPr>
            <a:lvl4pPr marL="1240200" indent="0">
              <a:lnSpc>
                <a:spcPts val="2400"/>
              </a:lnSpc>
              <a:buFontTx/>
              <a:buNone/>
              <a:defRPr sz="2000"/>
            </a:lvl4pPr>
            <a:lvl5pPr marL="1697400" indent="0">
              <a:lnSpc>
                <a:spcPts val="2400"/>
              </a:lnSpc>
              <a:buFontTx/>
              <a:buNone/>
              <a:defRPr sz="2000"/>
            </a:lvl5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93467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47FE-B779-4FF2-A7E7-D78F91BCDE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9827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47FE-B779-4FF2-A7E7-D78F91BCDE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7727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47FE-B779-4FF2-A7E7-D78F91BCDE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3204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47FE-B779-4FF2-A7E7-D78F91BCDE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9559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47FE-B779-4FF2-A7E7-D78F91BCDE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5757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47FE-B779-4FF2-A7E7-D78F91BCDE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0215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47FE-B779-4FF2-A7E7-D78F91BCDE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9809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47FE-B779-4FF2-A7E7-D78F91BCDE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1653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247FE-B779-4FF2-A7E7-D78F91BCDE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2435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00139" y="116632"/>
            <a:ext cx="6480720" cy="3156246"/>
          </a:xfrm>
        </p:spPr>
        <p:txBody>
          <a:bodyPr/>
          <a:lstStyle/>
          <a:p>
            <a:pPr algn="ctr">
              <a:lnSpc>
                <a:spcPct val="100000"/>
              </a:lnSpc>
              <a:defRPr/>
            </a:pPr>
            <a:r>
              <a:rPr lang="de-DE" sz="3600" dirty="0">
                <a:latin typeface="Lexend Deca"/>
              </a:rPr>
              <a:t/>
            </a:r>
            <a:br>
              <a:rPr lang="de-DE" sz="3600" dirty="0">
                <a:latin typeface="Lexend Deca"/>
              </a:rPr>
            </a:br>
            <a:r>
              <a:rPr lang="de-DE" sz="2800" dirty="0">
                <a:latin typeface="Lexend Deca" pitchFamily="2" charset="0"/>
              </a:rPr>
              <a:t>Straßenkonzepte als Ansatzpunkte der Transformation von </a:t>
            </a:r>
            <a:r>
              <a:rPr lang="de-DE" sz="2800" dirty="0" smtClean="0">
                <a:latin typeface="Lexend Deca" pitchFamily="2" charset="0"/>
              </a:rPr>
              <a:t>Straßenräumen</a:t>
            </a:r>
            <a:br>
              <a:rPr lang="de-DE" sz="2800" dirty="0" smtClean="0">
                <a:latin typeface="Lexend Deca" pitchFamily="2" charset="0"/>
              </a:rPr>
            </a:br>
            <a:r>
              <a:rPr lang="de-DE" sz="2400" dirty="0">
                <a:latin typeface="Lexend Deca"/>
              </a:rPr>
              <a:t/>
            </a:r>
            <a:br>
              <a:rPr lang="de-DE" sz="2400" dirty="0">
                <a:latin typeface="Lexend Deca"/>
              </a:rPr>
            </a:br>
            <a:r>
              <a:rPr lang="de-DE" sz="2000" dirty="0">
                <a:latin typeface="Lexend Deca"/>
              </a:rPr>
              <a:t>- 09.06.2023 -</a:t>
            </a:r>
            <a:br>
              <a:rPr lang="de-DE" sz="2000" dirty="0">
                <a:latin typeface="Lexend Deca"/>
              </a:rPr>
            </a:br>
            <a:r>
              <a:rPr lang="de-DE" sz="2000" dirty="0" smtClean="0">
                <a:latin typeface="Lexend Deca"/>
              </a:rPr>
              <a:t>Christoph Meyer</a:t>
            </a:r>
            <a:r>
              <a:rPr lang="de-DE" sz="2000" dirty="0">
                <a:latin typeface="Lexend Deca"/>
              </a:rPr>
              <a:t/>
            </a:r>
            <a:br>
              <a:rPr lang="de-DE" sz="2000" dirty="0">
                <a:latin typeface="Lexend Deca"/>
              </a:rPr>
            </a:br>
            <a:r>
              <a:rPr lang="de-DE" sz="2000" dirty="0" smtClean="0">
                <a:latin typeface="Lexend Deca"/>
              </a:rPr>
              <a:t>Technische Universität Hamburg-Harburg</a:t>
            </a:r>
            <a:r>
              <a:rPr lang="de-DE" sz="2000" dirty="0">
                <a:latin typeface="Lexend Deca"/>
              </a:rPr>
              <a:t/>
            </a:r>
            <a:br>
              <a:rPr lang="de-DE" sz="2000" dirty="0">
                <a:latin typeface="Lexend Deca"/>
              </a:rPr>
            </a:br>
            <a:r>
              <a:rPr lang="de-DE" sz="2000" dirty="0" smtClean="0">
                <a:latin typeface="Lexend Deca"/>
              </a:rPr>
              <a:t>Institut für Verkehrsplanung </a:t>
            </a:r>
            <a:br>
              <a:rPr lang="de-DE" sz="2000" dirty="0" smtClean="0">
                <a:latin typeface="Lexend Deca"/>
              </a:rPr>
            </a:br>
            <a:r>
              <a:rPr lang="de-DE" sz="2000" dirty="0" smtClean="0">
                <a:latin typeface="Lexend Deca"/>
              </a:rPr>
              <a:t>und Logistik</a:t>
            </a:r>
            <a:endParaRPr sz="3600" dirty="0">
              <a:latin typeface="Lexend Deca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EC6EB0F-DCC9-4E1F-B5FB-062A57CE4CE8}"/>
              </a:ext>
            </a:extLst>
          </p:cNvPr>
          <p:cNvSpPr txBox="1"/>
          <p:nvPr/>
        </p:nvSpPr>
        <p:spPr bwMode="auto">
          <a:xfrm>
            <a:off x="3935760" y="5642664"/>
            <a:ext cx="78488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>
                <a:latin typeface="Lexend Deca" pitchFamily="2" charset="0"/>
              </a:rPr>
              <a:t>LILAS Symposium, 9. Juni 2023, HafenCity Universität Hamburg</a:t>
            </a:r>
          </a:p>
          <a:p>
            <a:pPr algn="r"/>
            <a:r>
              <a:rPr lang="de-DE" sz="1400" dirty="0">
                <a:latin typeface="Lexend Deca" pitchFamily="2" charset="0"/>
              </a:rPr>
              <a:t>Transformation urbaner linearer Infrastrukturlandschaften </a:t>
            </a:r>
            <a:br>
              <a:rPr lang="de-DE" sz="1400" dirty="0">
                <a:latin typeface="Lexend Deca" pitchFamily="2" charset="0"/>
              </a:rPr>
            </a:br>
            <a:r>
              <a:rPr lang="de-DE" sz="1400" dirty="0">
                <a:latin typeface="Lexend Deca" pitchFamily="2" charset="0"/>
              </a:rPr>
              <a:t>Perspektiven auf den Wandel von Stadtstraßen und </a:t>
            </a:r>
            <a:r>
              <a:rPr lang="de-DE" sz="1400" dirty="0" smtClean="0">
                <a:latin typeface="Lexend Deca" pitchFamily="2" charset="0"/>
              </a:rPr>
              <a:t>kanalisierten Gewässern </a:t>
            </a:r>
            <a:endParaRPr lang="de-DE" sz="1400" dirty="0">
              <a:latin typeface="Lexend De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15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Lexend Deca" pitchFamily="2" charset="0"/>
              </a:rPr>
              <a:t>3 Straßenkonzepte</a:t>
            </a:r>
            <a:endParaRPr lang="de-DE" dirty="0">
              <a:latin typeface="Lexend Deca" pitchFamily="2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FC9E3-30B2-B24D-95A3-8EA8CFDE9AA9}" type="slidenum">
              <a:rPr lang="de-DE" smtClean="0"/>
              <a:t>10</a:t>
            </a:fld>
            <a:endParaRPr lang="de-DE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1056682" y="1570038"/>
            <a:ext cx="10692405" cy="4738687"/>
          </a:xfrm>
        </p:spPr>
        <p:txBody>
          <a:bodyPr>
            <a:noAutofit/>
          </a:bodyPr>
          <a:lstStyle/>
          <a:p>
            <a:r>
              <a:rPr lang="de-DE" b="1" dirty="0" smtClean="0">
                <a:latin typeface="Lexend Deca" pitchFamily="2" charset="0"/>
              </a:rPr>
              <a:t>Alternative Straßenkonzepte – Fachbereiche und Fachdisziplinen</a:t>
            </a:r>
          </a:p>
          <a:p>
            <a:endParaRPr lang="de-DE" b="1" dirty="0">
              <a:latin typeface="Lexend Deca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720" y="2058352"/>
            <a:ext cx="4480560" cy="448056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8331909" y="5109719"/>
            <a:ext cx="19127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Quelle: Eigene Darstellung 2023: </a:t>
            </a:r>
          </a:p>
          <a:p>
            <a:r>
              <a:rPr lang="de-DE" sz="1000" dirty="0" smtClean="0"/>
              <a:t>Wortwolken.com.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1466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Lexend Deca" pitchFamily="2" charset="0"/>
              </a:rPr>
              <a:t>3</a:t>
            </a:r>
            <a:r>
              <a:rPr lang="de-DE" dirty="0" smtClean="0">
                <a:latin typeface="Lexend Deca" pitchFamily="2" charset="0"/>
              </a:rPr>
              <a:t> Straßenkonzepte</a:t>
            </a:r>
            <a:endParaRPr lang="de-DE" dirty="0">
              <a:latin typeface="Lexend Deca" pitchFamily="2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FC9E3-30B2-B24D-95A3-8EA8CFDE9AA9}" type="slidenum">
              <a:rPr lang="de-DE" smtClean="0"/>
              <a:t>11</a:t>
            </a:fld>
            <a:endParaRPr lang="de-DE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1056682" y="1570038"/>
            <a:ext cx="10692405" cy="473868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  <p:sp>
        <p:nvSpPr>
          <p:cNvPr id="5" name="Textplatzhalter 3"/>
          <p:cNvSpPr txBox="1">
            <a:spLocks/>
          </p:cNvSpPr>
          <p:nvPr/>
        </p:nvSpPr>
        <p:spPr bwMode="auto">
          <a:xfrm>
            <a:off x="1209082" y="1722438"/>
            <a:ext cx="10692405" cy="47386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58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30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02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974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 smtClean="0">
                <a:latin typeface="Lexend Deca" pitchFamily="2" charset="0"/>
              </a:rPr>
              <a:t>Erfassung der maßnahmenbezogenen Zielsetzungen: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>
                <a:latin typeface="Lexend Deca" pitchFamily="2" charset="0"/>
              </a:rPr>
              <a:t>Herausarbeitung von Maßnahmen und Spezifika der Straßenkonzepte 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>
                <a:latin typeface="Lexend Deca" pitchFamily="2" charset="0"/>
              </a:rPr>
              <a:t>Übertrag der Maßnahmen in </a:t>
            </a:r>
            <a:r>
              <a:rPr lang="de-DE" smtClean="0">
                <a:latin typeface="Lexend Deca" pitchFamily="2" charset="0"/>
              </a:rPr>
              <a:t>eine Quellen-Maßnahmen </a:t>
            </a:r>
            <a:r>
              <a:rPr lang="de-DE" dirty="0" smtClean="0">
                <a:latin typeface="Lexend Deca" pitchFamily="2" charset="0"/>
              </a:rPr>
              <a:t>Matrix</a:t>
            </a:r>
          </a:p>
          <a:p>
            <a:pPr marL="457200" indent="-457200">
              <a:buFont typeface="+mj-lt"/>
              <a:buAutoNum type="arabicPeriod"/>
            </a:pPr>
            <a:endParaRPr lang="de-DE" dirty="0" smtClean="0">
              <a:latin typeface="Lexend Deca" pitchFamily="2" charset="0"/>
            </a:endParaRPr>
          </a:p>
          <a:p>
            <a:pPr marL="457200" indent="-457200">
              <a:buFont typeface="+mj-lt"/>
              <a:buAutoNum type="arabicPeriod"/>
            </a:pPr>
            <a:endParaRPr lang="de-DE" dirty="0">
              <a:latin typeface="Lexend Deca" pitchFamily="2" charset="0"/>
            </a:endParaRPr>
          </a:p>
          <a:p>
            <a:pPr marL="457200" indent="-457200">
              <a:buFont typeface="+mj-lt"/>
              <a:buAutoNum type="arabicPeriod"/>
            </a:pPr>
            <a:endParaRPr lang="de-DE" dirty="0" smtClean="0">
              <a:latin typeface="Lexend Deca" pitchFamily="2" charset="0"/>
            </a:endParaRPr>
          </a:p>
          <a:p>
            <a:pPr marL="457200" indent="-457200">
              <a:buFont typeface="+mj-lt"/>
              <a:buAutoNum type="arabicPeriod"/>
            </a:pPr>
            <a:endParaRPr lang="de-DE" dirty="0" smtClean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56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Lexend Deca" pitchFamily="2" charset="0"/>
              </a:rPr>
              <a:t>3 Straßenkonzepte</a:t>
            </a:r>
            <a:endParaRPr lang="de-DE" dirty="0">
              <a:latin typeface="Lexend Deca" pitchFamily="2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FC9E3-30B2-B24D-95A3-8EA8CFDE9AA9}" type="slidenum">
              <a:rPr lang="de-DE" smtClean="0"/>
              <a:t>12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838200" y="6356350"/>
            <a:ext cx="19159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Quelle: Eigene Darstellung 2023.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402" y="1404643"/>
            <a:ext cx="10204239" cy="488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08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Lexend Deca" pitchFamily="2" charset="0"/>
              </a:rPr>
              <a:t>3</a:t>
            </a:r>
            <a:r>
              <a:rPr lang="de-DE" dirty="0" smtClean="0">
                <a:latin typeface="Lexend Deca" pitchFamily="2" charset="0"/>
              </a:rPr>
              <a:t> Straßenkonzepte</a:t>
            </a:r>
            <a:endParaRPr lang="de-DE" dirty="0">
              <a:latin typeface="Lexend Deca" pitchFamily="2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FC9E3-30B2-B24D-95A3-8EA8CFDE9AA9}" type="slidenum">
              <a:rPr lang="de-DE" smtClean="0"/>
              <a:t>13</a:t>
            </a:fld>
            <a:endParaRPr lang="de-DE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1056682" y="1570038"/>
            <a:ext cx="10692405" cy="473868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  <p:sp>
        <p:nvSpPr>
          <p:cNvPr id="5" name="Textplatzhalter 3"/>
          <p:cNvSpPr txBox="1">
            <a:spLocks/>
          </p:cNvSpPr>
          <p:nvPr/>
        </p:nvSpPr>
        <p:spPr bwMode="auto">
          <a:xfrm>
            <a:off x="1209082" y="1722438"/>
            <a:ext cx="10692405" cy="47386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58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30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02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974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 smtClean="0">
                <a:latin typeface="Lexend Deca" pitchFamily="2" charset="0"/>
              </a:rPr>
              <a:t>Erfassung der maßnahmenbezogenen Zielsetzungen: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>
                <a:latin typeface="Lexend Deca" pitchFamily="2" charset="0"/>
              </a:rPr>
              <a:t>Herausarbeitung von Maßnahmen der Straßenkonzepte 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>
                <a:latin typeface="Lexend Deca" pitchFamily="2" charset="0"/>
              </a:rPr>
              <a:t>Übertrag in eine Straßenkonzept-Maßnahmen Matrix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>
                <a:latin typeface="Lexend Deca" pitchFamily="2" charset="0"/>
              </a:rPr>
              <a:t>Induktive Entwicklung von maßnahmenbezogenen Zielkategorien</a:t>
            </a:r>
          </a:p>
          <a:p>
            <a:endParaRPr lang="de-DE" dirty="0" smtClean="0">
              <a:latin typeface="Lexend Deca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10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Lexend Deca" pitchFamily="2" charset="0"/>
              </a:rPr>
              <a:t>3</a:t>
            </a:r>
            <a:r>
              <a:rPr lang="de-DE" dirty="0" smtClean="0">
                <a:latin typeface="Lexend Deca" pitchFamily="2" charset="0"/>
              </a:rPr>
              <a:t> Straßenkonzepte</a:t>
            </a:r>
            <a:endParaRPr lang="de-DE" dirty="0">
              <a:latin typeface="Lexend Deca" pitchFamily="2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FC9E3-30B2-B24D-95A3-8EA8CFDE9AA9}" type="slidenum">
              <a:rPr lang="de-DE" smtClean="0"/>
              <a:t>14</a:t>
            </a:fld>
            <a:endParaRPr lang="de-DE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1056682" y="1790299"/>
            <a:ext cx="10692405" cy="4518426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Lexend Deca" pitchFamily="2" charset="0"/>
              </a:rPr>
              <a:t>  Maßnamenbezogene Zielkategorien </a:t>
            </a:r>
          </a:p>
          <a:p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  <p:sp>
        <p:nvSpPr>
          <p:cNvPr id="5" name="Textplatzhalter 3"/>
          <p:cNvSpPr txBox="1">
            <a:spLocks/>
          </p:cNvSpPr>
          <p:nvPr/>
        </p:nvSpPr>
        <p:spPr bwMode="auto">
          <a:xfrm>
            <a:off x="1209082" y="1722438"/>
            <a:ext cx="10692405" cy="47386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58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30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02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974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 smtClean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1814559926"/>
              </p:ext>
            </p:extLst>
          </p:nvPr>
        </p:nvGraphicFramePr>
        <p:xfrm>
          <a:off x="1418773" y="2184935"/>
          <a:ext cx="10635114" cy="4536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739221" y="2663602"/>
            <a:ext cx="1170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ökologisch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1190582" y="4268539"/>
            <a:ext cx="701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sozial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1650802" y="5825479"/>
            <a:ext cx="2750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sozio-technisch/verkehrlich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9178387" y="5825479"/>
            <a:ext cx="2205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</a:t>
            </a:r>
            <a:r>
              <a:rPr lang="de-DE" dirty="0" smtClean="0"/>
              <a:t>echnisch/verkehrlich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838200" y="6397545"/>
            <a:ext cx="18822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Quelle: Eigene Darstellung 2023.</a:t>
            </a:r>
          </a:p>
        </p:txBody>
      </p:sp>
    </p:spTree>
    <p:extLst>
      <p:ext uri="{BB962C8B-B14F-4D97-AF65-F5344CB8AC3E}">
        <p14:creationId xmlns:p14="http://schemas.microsoft.com/office/powerpoint/2010/main" val="263847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Lexend Deca" pitchFamily="2" charset="0"/>
              </a:rPr>
              <a:t>3</a:t>
            </a:r>
            <a:r>
              <a:rPr lang="de-DE" dirty="0" smtClean="0">
                <a:latin typeface="Lexend Deca" pitchFamily="2" charset="0"/>
              </a:rPr>
              <a:t> Straßenkonzepte</a:t>
            </a:r>
            <a:endParaRPr lang="de-DE" dirty="0">
              <a:latin typeface="Lexend Deca" pitchFamily="2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FC9E3-30B2-B24D-95A3-8EA8CFDE9AA9}" type="slidenum">
              <a:rPr lang="de-DE" smtClean="0"/>
              <a:t>15</a:t>
            </a:fld>
            <a:endParaRPr lang="de-DE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1056682" y="1570038"/>
            <a:ext cx="10692405" cy="473868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  <p:sp>
        <p:nvSpPr>
          <p:cNvPr id="5" name="Textplatzhalter 3"/>
          <p:cNvSpPr txBox="1">
            <a:spLocks/>
          </p:cNvSpPr>
          <p:nvPr/>
        </p:nvSpPr>
        <p:spPr bwMode="auto">
          <a:xfrm>
            <a:off x="1209082" y="1722438"/>
            <a:ext cx="10692405" cy="47386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58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30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02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974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 smtClean="0">
                <a:latin typeface="Lexend Deca" pitchFamily="2" charset="0"/>
              </a:rPr>
              <a:t>Erfassung der maßnahmenbezogenen Zielsetzungen: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>
                <a:latin typeface="Lexend Deca" pitchFamily="2" charset="0"/>
              </a:rPr>
              <a:t>Herausarbeitung von Maßnahmen der Straßenkonzepte 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>
                <a:latin typeface="Lexend Deca" pitchFamily="2" charset="0"/>
              </a:rPr>
              <a:t>Übertrag in eine Straßenkonzept-Maßnahmen Matrix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>
                <a:latin typeface="Lexend Deca" pitchFamily="2" charset="0"/>
              </a:rPr>
              <a:t>Induktive Entwicklung von maßnahmenbezogenen Zielkategorien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>
                <a:latin typeface="Lexend Deca" pitchFamily="2" charset="0"/>
              </a:rPr>
              <a:t>Zuordnung der Maßnahmen in die jeweiligen Zielkategorien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>
                <a:latin typeface="Lexend Deca" pitchFamily="2" charset="0"/>
              </a:rPr>
              <a:t>Anzahl der zugeordneten Maßnahmen als Indiz für Konzeptakzente</a:t>
            </a:r>
          </a:p>
          <a:p>
            <a:pPr marL="457200" indent="-457200">
              <a:buFont typeface="+mj-lt"/>
              <a:buAutoNum type="arabicPeriod"/>
            </a:pPr>
            <a:endParaRPr lang="de-DE" dirty="0">
              <a:latin typeface="Lexend Deca" pitchFamily="2" charset="0"/>
            </a:endParaRPr>
          </a:p>
          <a:p>
            <a:r>
              <a:rPr lang="de-DE" dirty="0" smtClean="0">
                <a:latin typeface="Lexend Deca" pitchFamily="2" charset="0"/>
              </a:rPr>
              <a:t>Beispiel</a:t>
            </a:r>
            <a:r>
              <a:rPr lang="de-DE" dirty="0">
                <a:latin typeface="Lexend Deca" pitchFamily="2" charset="0"/>
              </a:rPr>
              <a:t>: </a:t>
            </a:r>
            <a:endParaRPr lang="de-DE" dirty="0" smtClean="0">
              <a:latin typeface="Lexend Deca" pitchFamily="2" charset="0"/>
            </a:endParaRPr>
          </a:p>
          <a:p>
            <a:r>
              <a:rPr lang="de-DE" dirty="0" smtClean="0">
                <a:latin typeface="Lexend Deca" pitchFamily="2" charset="0"/>
              </a:rPr>
              <a:t>Zielkategorie </a:t>
            </a:r>
            <a:r>
              <a:rPr lang="de-DE" dirty="0">
                <a:latin typeface="Lexend Deca" pitchFamily="2" charset="0"/>
              </a:rPr>
              <a:t>- Formen und Arten der Begrünung im </a:t>
            </a:r>
            <a:r>
              <a:rPr lang="de-DE" dirty="0" smtClean="0">
                <a:latin typeface="Lexend Deca" pitchFamily="2" charset="0"/>
              </a:rPr>
              <a:t>Straßenraum</a:t>
            </a:r>
          </a:p>
          <a:p>
            <a:r>
              <a:rPr lang="de-DE" dirty="0" smtClean="0">
                <a:latin typeface="Lexend Deca" pitchFamily="2" charset="0"/>
              </a:rPr>
              <a:t>Straßenkonzept – </a:t>
            </a:r>
            <a:r>
              <a:rPr lang="de-DE" dirty="0" err="1" smtClean="0">
                <a:latin typeface="Lexend Deca" pitchFamily="2" charset="0"/>
              </a:rPr>
              <a:t>Sustainable</a:t>
            </a:r>
            <a:r>
              <a:rPr lang="de-DE" dirty="0" smtClean="0">
                <a:latin typeface="Lexend Deca" pitchFamily="2" charset="0"/>
              </a:rPr>
              <a:t> Streets</a:t>
            </a:r>
          </a:p>
          <a:p>
            <a:endParaRPr lang="de-DE" dirty="0" smtClean="0">
              <a:latin typeface="Lexend Deca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80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Lexend Deca" pitchFamily="2" charset="0"/>
              </a:rPr>
              <a:t>3</a:t>
            </a:r>
            <a:r>
              <a:rPr lang="de-DE" dirty="0" smtClean="0">
                <a:latin typeface="Lexend Deca" pitchFamily="2" charset="0"/>
              </a:rPr>
              <a:t> Straßenkonzepte</a:t>
            </a:r>
            <a:endParaRPr lang="de-DE" dirty="0">
              <a:latin typeface="Lexend Deca" pitchFamily="2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FC9E3-30B2-B24D-95A3-8EA8CFDE9AA9}" type="slidenum">
              <a:rPr lang="de-DE" smtClean="0"/>
              <a:t>16</a:t>
            </a:fld>
            <a:endParaRPr lang="de-DE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1056682" y="1570038"/>
            <a:ext cx="10692405" cy="473868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  <p:sp>
        <p:nvSpPr>
          <p:cNvPr id="5" name="Textplatzhalter 3"/>
          <p:cNvSpPr txBox="1">
            <a:spLocks/>
          </p:cNvSpPr>
          <p:nvPr/>
        </p:nvSpPr>
        <p:spPr bwMode="auto">
          <a:xfrm>
            <a:off x="1209082" y="1722438"/>
            <a:ext cx="10692405" cy="47386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58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30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02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974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latin typeface="Lexend Deca" pitchFamily="2" charset="0"/>
              </a:rPr>
              <a:t>Zielkategorie: Formen und Arten der Begrünung im Straßenraum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014" y="2118042"/>
            <a:ext cx="7799972" cy="4266883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1868659" y="5438273"/>
            <a:ext cx="8454682" cy="1732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4523874" y="2050182"/>
            <a:ext cx="616017" cy="441094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Pfeil nach oben 12"/>
          <p:cNvSpPr/>
          <p:nvPr/>
        </p:nvSpPr>
        <p:spPr>
          <a:xfrm rot="8489378">
            <a:off x="4312120" y="5094698"/>
            <a:ext cx="484632" cy="43313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8248492" y="6475254"/>
            <a:ext cx="18822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Quelle: Eigene Darstellung 2023.</a:t>
            </a:r>
          </a:p>
        </p:txBody>
      </p:sp>
    </p:spTree>
    <p:extLst>
      <p:ext uri="{BB962C8B-B14F-4D97-AF65-F5344CB8AC3E}">
        <p14:creationId xmlns:p14="http://schemas.microsoft.com/office/powerpoint/2010/main" val="5162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Lexend Deca" pitchFamily="2" charset="0"/>
              </a:rPr>
              <a:t>3</a:t>
            </a:r>
            <a:r>
              <a:rPr lang="de-DE" dirty="0" smtClean="0">
                <a:latin typeface="Lexend Deca" pitchFamily="2" charset="0"/>
              </a:rPr>
              <a:t> Straßenkonzepte</a:t>
            </a:r>
            <a:endParaRPr lang="de-DE" dirty="0">
              <a:latin typeface="Lexend Deca" pitchFamily="2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FC9E3-30B2-B24D-95A3-8EA8CFDE9AA9}" type="slidenum">
              <a:rPr lang="de-DE" smtClean="0"/>
              <a:t>17</a:t>
            </a:fld>
            <a:endParaRPr lang="de-DE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1056682" y="1570038"/>
            <a:ext cx="10692405" cy="473868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  <p:sp>
        <p:nvSpPr>
          <p:cNvPr id="5" name="Textplatzhalter 3"/>
          <p:cNvSpPr txBox="1">
            <a:spLocks/>
          </p:cNvSpPr>
          <p:nvPr/>
        </p:nvSpPr>
        <p:spPr bwMode="auto">
          <a:xfrm>
            <a:off x="1209082" y="1722438"/>
            <a:ext cx="10692405" cy="47386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58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30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02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97400" indent="0" algn="l" defTabSz="914400" rtl="0" eaLnBrk="1" latinLnBrk="0" hangingPunct="1">
              <a:lnSpc>
                <a:spcPts val="24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 smtClean="0">
                <a:latin typeface="Lexend Deca" pitchFamily="2" charset="0"/>
              </a:rPr>
              <a:t>Erfassung der maßnahmenbezogenen Zielsetzungen: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>
                <a:latin typeface="Lexend Deca" pitchFamily="2" charset="0"/>
              </a:rPr>
              <a:t>Herausarbeitung von Maßnahmen der Straßenkonzepte 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>
                <a:latin typeface="Lexend Deca" pitchFamily="2" charset="0"/>
              </a:rPr>
              <a:t>Übertrag in eine Straßenkonzept-Maßnahmen Matrix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>
                <a:latin typeface="Lexend Deca" pitchFamily="2" charset="0"/>
              </a:rPr>
              <a:t>Induktive Entwicklung von maßnahmenbezogenen Zielkategorien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>
                <a:latin typeface="Lexend Deca" pitchFamily="2" charset="0"/>
              </a:rPr>
              <a:t>Zuordnung der Maßnahmen in die jeweiligen Zielkategorien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>
                <a:latin typeface="Lexend Deca" pitchFamily="2" charset="0"/>
              </a:rPr>
              <a:t>Anzahl der zugeordneten Maßnahmen als Indiz für </a:t>
            </a:r>
            <a:r>
              <a:rPr lang="de-DE" dirty="0" smtClean="0">
                <a:latin typeface="Lexend Deca" pitchFamily="2" charset="0"/>
              </a:rPr>
              <a:t>Konzeptakzente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>
                <a:latin typeface="Lexend Deca" pitchFamily="2" charset="0"/>
              </a:rPr>
              <a:t>Berechnung des relativen Verhältnisses von sozialen, ökologischen und technisch-verkehrlichen Maßnahmen je Konzept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>
                <a:latin typeface="Lexend Deca" pitchFamily="2" charset="0"/>
              </a:rPr>
              <a:t>Eintrag in ein Dreiecksdiagramm zur Veranschaulichung</a:t>
            </a:r>
          </a:p>
          <a:p>
            <a:endParaRPr lang="de-DE" dirty="0" smtClean="0">
              <a:latin typeface="Lexend Deca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880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9279572"/>
              </p:ext>
            </p:extLst>
          </p:nvPr>
        </p:nvGraphicFramePr>
        <p:xfrm>
          <a:off x="1530416" y="798896"/>
          <a:ext cx="9731141" cy="5659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Gerader Verbinder 5"/>
          <p:cNvCxnSpPr/>
          <p:nvPr/>
        </p:nvCxnSpPr>
        <p:spPr>
          <a:xfrm flipV="1">
            <a:off x="3507794" y="1987002"/>
            <a:ext cx="3684466" cy="428462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 flipV="1">
            <a:off x="4442517" y="2508586"/>
            <a:ext cx="3216101" cy="375748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 flipV="1">
            <a:off x="5361201" y="3028206"/>
            <a:ext cx="2768749" cy="324055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/>
          <p:cNvCxnSpPr/>
          <p:nvPr/>
        </p:nvCxnSpPr>
        <p:spPr>
          <a:xfrm flipV="1">
            <a:off x="6272476" y="3550755"/>
            <a:ext cx="2298541" cy="269541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/>
          <p:cNvCxnSpPr/>
          <p:nvPr/>
        </p:nvCxnSpPr>
        <p:spPr>
          <a:xfrm flipV="1">
            <a:off x="7148860" y="4073400"/>
            <a:ext cx="1898253" cy="219138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/>
          <p:cNvCxnSpPr/>
          <p:nvPr/>
        </p:nvCxnSpPr>
        <p:spPr>
          <a:xfrm flipV="1">
            <a:off x="8080131" y="4587623"/>
            <a:ext cx="1413811" cy="165593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/>
          <p:cNvCxnSpPr/>
          <p:nvPr/>
        </p:nvCxnSpPr>
        <p:spPr>
          <a:xfrm flipV="1">
            <a:off x="8967199" y="5112295"/>
            <a:ext cx="993769" cy="112606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 flipV="1">
            <a:off x="9914547" y="5638388"/>
            <a:ext cx="518589" cy="60687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/>
          <p:cNvCxnSpPr/>
          <p:nvPr/>
        </p:nvCxnSpPr>
        <p:spPr>
          <a:xfrm>
            <a:off x="5773026" y="1373632"/>
            <a:ext cx="4219402" cy="4776717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r Verbinder 41"/>
          <p:cNvCxnSpPr/>
          <p:nvPr/>
        </p:nvCxnSpPr>
        <p:spPr>
          <a:xfrm>
            <a:off x="5281367" y="1873222"/>
            <a:ext cx="3749481" cy="426999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r Verbinder 43"/>
          <p:cNvCxnSpPr/>
          <p:nvPr/>
        </p:nvCxnSpPr>
        <p:spPr>
          <a:xfrm>
            <a:off x="4862312" y="2423237"/>
            <a:ext cx="3280742" cy="372028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r Verbinder 45"/>
          <p:cNvCxnSpPr/>
          <p:nvPr/>
        </p:nvCxnSpPr>
        <p:spPr>
          <a:xfrm>
            <a:off x="4350274" y="2898891"/>
            <a:ext cx="2866495" cy="3232637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r Verbinder 47"/>
          <p:cNvCxnSpPr/>
          <p:nvPr/>
        </p:nvCxnSpPr>
        <p:spPr>
          <a:xfrm>
            <a:off x="3918102" y="3449213"/>
            <a:ext cx="2413069" cy="2703804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r Verbinder 49"/>
          <p:cNvCxnSpPr/>
          <p:nvPr/>
        </p:nvCxnSpPr>
        <p:spPr>
          <a:xfrm>
            <a:off x="3453744" y="3970335"/>
            <a:ext cx="2009531" cy="218001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r Verbinder 51"/>
          <p:cNvCxnSpPr/>
          <p:nvPr/>
        </p:nvCxnSpPr>
        <p:spPr>
          <a:xfrm>
            <a:off x="2990117" y="4528650"/>
            <a:ext cx="1548985" cy="163611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53"/>
          <p:cNvCxnSpPr/>
          <p:nvPr/>
        </p:nvCxnSpPr>
        <p:spPr>
          <a:xfrm>
            <a:off x="2502518" y="5000931"/>
            <a:ext cx="1101861" cy="115002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r Verbinder 56"/>
          <p:cNvCxnSpPr/>
          <p:nvPr/>
        </p:nvCxnSpPr>
        <p:spPr>
          <a:xfrm>
            <a:off x="2045930" y="5502483"/>
            <a:ext cx="630464" cy="64786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feld 71"/>
          <p:cNvSpPr txBox="1"/>
          <p:nvPr/>
        </p:nvSpPr>
        <p:spPr>
          <a:xfrm>
            <a:off x="11063391" y="3319106"/>
            <a:ext cx="1170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ökologisch</a:t>
            </a:r>
            <a:endParaRPr lang="de-DE" dirty="0"/>
          </a:p>
        </p:txBody>
      </p:sp>
      <p:sp>
        <p:nvSpPr>
          <p:cNvPr id="73" name="Textfeld 72"/>
          <p:cNvSpPr txBox="1"/>
          <p:nvPr/>
        </p:nvSpPr>
        <p:spPr>
          <a:xfrm>
            <a:off x="807240" y="3355541"/>
            <a:ext cx="701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sozial</a:t>
            </a:r>
            <a:endParaRPr lang="de-DE" dirty="0"/>
          </a:p>
        </p:txBody>
      </p:sp>
      <p:sp>
        <p:nvSpPr>
          <p:cNvPr id="74" name="Textfeld 73"/>
          <p:cNvSpPr txBox="1"/>
          <p:nvPr/>
        </p:nvSpPr>
        <p:spPr>
          <a:xfrm>
            <a:off x="5303058" y="6412365"/>
            <a:ext cx="2185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</a:t>
            </a:r>
            <a:r>
              <a:rPr lang="de-DE" dirty="0" smtClean="0"/>
              <a:t>echnisch-verkehrlich</a:t>
            </a:r>
            <a:endParaRPr lang="de-DE" dirty="0"/>
          </a:p>
        </p:txBody>
      </p:sp>
      <p:sp>
        <p:nvSpPr>
          <p:cNvPr id="81" name="Flussdiagramm: Verbinder 80"/>
          <p:cNvSpPr/>
          <p:nvPr/>
        </p:nvSpPr>
        <p:spPr>
          <a:xfrm>
            <a:off x="7249168" y="4570119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Flussdiagramm: Verbinder 81"/>
          <p:cNvSpPr/>
          <p:nvPr/>
        </p:nvSpPr>
        <p:spPr>
          <a:xfrm>
            <a:off x="10857737" y="6127490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Flussdiagramm: Verbinder 82"/>
          <p:cNvSpPr/>
          <p:nvPr/>
        </p:nvSpPr>
        <p:spPr>
          <a:xfrm>
            <a:off x="8255985" y="4867439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" name="Flussdiagramm: Verbinder 83"/>
          <p:cNvSpPr/>
          <p:nvPr/>
        </p:nvSpPr>
        <p:spPr>
          <a:xfrm>
            <a:off x="3732527" y="3829601"/>
            <a:ext cx="45719" cy="45719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" name="Textfeld 84"/>
          <p:cNvSpPr txBox="1"/>
          <p:nvPr/>
        </p:nvSpPr>
        <p:spPr>
          <a:xfrm>
            <a:off x="7267827" y="4480644"/>
            <a:ext cx="7409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/>
              <a:t>a</a:t>
            </a:r>
            <a:r>
              <a:rPr lang="de-DE" sz="800" dirty="0" err="1" smtClean="0"/>
              <a:t>ctive</a:t>
            </a:r>
            <a:r>
              <a:rPr lang="de-DE" sz="800" dirty="0" smtClean="0"/>
              <a:t> streets</a:t>
            </a:r>
            <a:endParaRPr lang="de-DE" sz="800" dirty="0"/>
          </a:p>
        </p:txBody>
      </p:sp>
      <p:sp>
        <p:nvSpPr>
          <p:cNvPr id="86" name="Textfeld 85"/>
          <p:cNvSpPr txBox="1"/>
          <p:nvPr/>
        </p:nvSpPr>
        <p:spPr>
          <a:xfrm>
            <a:off x="10837509" y="5819487"/>
            <a:ext cx="12474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AV </a:t>
            </a:r>
            <a:r>
              <a:rPr lang="de-DE" sz="800" dirty="0" err="1" smtClean="0"/>
              <a:t>streets</a:t>
            </a:r>
            <a:r>
              <a:rPr lang="de-DE" sz="800" dirty="0" smtClean="0"/>
              <a:t>, </a:t>
            </a:r>
            <a:r>
              <a:rPr lang="de-DE" sz="800" dirty="0" err="1" smtClean="0"/>
              <a:t>naked</a:t>
            </a:r>
            <a:r>
              <a:rPr lang="de-DE" sz="800" dirty="0" smtClean="0"/>
              <a:t> </a:t>
            </a:r>
            <a:r>
              <a:rPr lang="de-DE" sz="800" dirty="0" err="1" smtClean="0"/>
              <a:t>streets</a:t>
            </a:r>
            <a:r>
              <a:rPr lang="de-DE" sz="800" dirty="0" smtClean="0"/>
              <a:t>,</a:t>
            </a:r>
          </a:p>
          <a:p>
            <a:r>
              <a:rPr lang="de-DE" sz="800" dirty="0" err="1"/>
              <a:t>c</a:t>
            </a:r>
            <a:r>
              <a:rPr lang="de-DE" sz="800" dirty="0" err="1" smtClean="0"/>
              <a:t>almed</a:t>
            </a:r>
            <a:r>
              <a:rPr lang="de-DE" sz="800" dirty="0" smtClean="0"/>
              <a:t> </a:t>
            </a:r>
            <a:r>
              <a:rPr lang="de-DE" sz="800" dirty="0" err="1" smtClean="0"/>
              <a:t>streets</a:t>
            </a:r>
            <a:endParaRPr lang="de-DE" sz="800" dirty="0"/>
          </a:p>
        </p:txBody>
      </p:sp>
      <p:sp>
        <p:nvSpPr>
          <p:cNvPr id="87" name="Textfeld 86"/>
          <p:cNvSpPr txBox="1"/>
          <p:nvPr/>
        </p:nvSpPr>
        <p:spPr>
          <a:xfrm>
            <a:off x="8584790" y="4769345"/>
            <a:ext cx="8002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climate</a:t>
            </a:r>
            <a:r>
              <a:rPr lang="de-DE" sz="800" dirty="0" smtClean="0"/>
              <a:t> streets</a:t>
            </a:r>
            <a:endParaRPr lang="de-DE" sz="800" dirty="0"/>
          </a:p>
        </p:txBody>
      </p:sp>
      <p:sp>
        <p:nvSpPr>
          <p:cNvPr id="88" name="Textfeld 87"/>
          <p:cNvSpPr txBox="1"/>
          <p:nvPr/>
        </p:nvSpPr>
        <p:spPr>
          <a:xfrm>
            <a:off x="4110325" y="2800012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40</a:t>
            </a:r>
            <a:endParaRPr lang="de-DE" sz="900" dirty="0"/>
          </a:p>
        </p:txBody>
      </p:sp>
      <p:sp>
        <p:nvSpPr>
          <p:cNvPr id="89" name="Textfeld 88"/>
          <p:cNvSpPr txBox="1"/>
          <p:nvPr/>
        </p:nvSpPr>
        <p:spPr>
          <a:xfrm>
            <a:off x="4541485" y="2280542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30</a:t>
            </a:r>
            <a:endParaRPr lang="de-DE" sz="900" dirty="0"/>
          </a:p>
        </p:txBody>
      </p:sp>
      <p:sp>
        <p:nvSpPr>
          <p:cNvPr id="90" name="Textfeld 89"/>
          <p:cNvSpPr txBox="1"/>
          <p:nvPr/>
        </p:nvSpPr>
        <p:spPr>
          <a:xfrm>
            <a:off x="5049945" y="1750609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20</a:t>
            </a:r>
            <a:endParaRPr lang="de-DE" sz="900" dirty="0"/>
          </a:p>
        </p:txBody>
      </p:sp>
      <p:sp>
        <p:nvSpPr>
          <p:cNvPr id="91" name="Textfeld 90"/>
          <p:cNvSpPr txBox="1"/>
          <p:nvPr/>
        </p:nvSpPr>
        <p:spPr>
          <a:xfrm>
            <a:off x="5494423" y="1231824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10</a:t>
            </a:r>
            <a:endParaRPr lang="de-DE" sz="900" dirty="0"/>
          </a:p>
        </p:txBody>
      </p:sp>
      <p:sp>
        <p:nvSpPr>
          <p:cNvPr id="92" name="Textfeld 91"/>
          <p:cNvSpPr txBox="1"/>
          <p:nvPr/>
        </p:nvSpPr>
        <p:spPr>
          <a:xfrm>
            <a:off x="3608448" y="3315342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50</a:t>
            </a:r>
            <a:endParaRPr lang="de-DE" sz="900" dirty="0"/>
          </a:p>
        </p:txBody>
      </p:sp>
      <p:sp>
        <p:nvSpPr>
          <p:cNvPr id="93" name="Textfeld 92"/>
          <p:cNvSpPr txBox="1"/>
          <p:nvPr/>
        </p:nvSpPr>
        <p:spPr>
          <a:xfrm>
            <a:off x="3158678" y="3837689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60</a:t>
            </a:r>
            <a:endParaRPr lang="de-DE" sz="900" dirty="0"/>
          </a:p>
        </p:txBody>
      </p:sp>
      <p:sp>
        <p:nvSpPr>
          <p:cNvPr id="94" name="Textfeld 93"/>
          <p:cNvSpPr txBox="1"/>
          <p:nvPr/>
        </p:nvSpPr>
        <p:spPr>
          <a:xfrm>
            <a:off x="2687936" y="4358759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70</a:t>
            </a:r>
            <a:endParaRPr lang="de-DE" sz="900" dirty="0"/>
          </a:p>
        </p:txBody>
      </p:sp>
      <p:sp>
        <p:nvSpPr>
          <p:cNvPr id="95" name="Textfeld 94"/>
          <p:cNvSpPr txBox="1"/>
          <p:nvPr/>
        </p:nvSpPr>
        <p:spPr>
          <a:xfrm>
            <a:off x="2205599" y="4881829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80</a:t>
            </a:r>
            <a:endParaRPr lang="de-DE" sz="900" dirty="0"/>
          </a:p>
        </p:txBody>
      </p:sp>
      <p:sp>
        <p:nvSpPr>
          <p:cNvPr id="96" name="Textfeld 95"/>
          <p:cNvSpPr txBox="1"/>
          <p:nvPr/>
        </p:nvSpPr>
        <p:spPr>
          <a:xfrm>
            <a:off x="1740808" y="540755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90</a:t>
            </a:r>
            <a:endParaRPr lang="de-DE" sz="900" dirty="0"/>
          </a:p>
        </p:txBody>
      </p:sp>
      <p:sp>
        <p:nvSpPr>
          <p:cNvPr id="116" name="Textfeld 115"/>
          <p:cNvSpPr txBox="1"/>
          <p:nvPr/>
        </p:nvSpPr>
        <p:spPr>
          <a:xfrm>
            <a:off x="3760591" y="3741201"/>
            <a:ext cx="1188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/>
              <a:t>c</a:t>
            </a:r>
            <a:r>
              <a:rPr lang="de-DE" sz="800" dirty="0" err="1" smtClean="0"/>
              <a:t>limate</a:t>
            </a:r>
            <a:r>
              <a:rPr lang="de-DE" sz="800" dirty="0" smtClean="0"/>
              <a:t> sensitive streets</a:t>
            </a:r>
            <a:endParaRPr lang="de-DE" sz="800" dirty="0"/>
          </a:p>
        </p:txBody>
      </p:sp>
      <p:sp>
        <p:nvSpPr>
          <p:cNvPr id="117" name="Flussdiagramm: Verbinder 116"/>
          <p:cNvSpPr/>
          <p:nvPr/>
        </p:nvSpPr>
        <p:spPr>
          <a:xfrm>
            <a:off x="5807611" y="6122647"/>
            <a:ext cx="45719" cy="45719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8" name="Flussdiagramm: Verbinder 117"/>
          <p:cNvSpPr/>
          <p:nvPr/>
        </p:nvSpPr>
        <p:spPr>
          <a:xfrm>
            <a:off x="7226964" y="4911255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/>
          <p:cNvSpPr txBox="1"/>
          <p:nvPr/>
        </p:nvSpPr>
        <p:spPr>
          <a:xfrm>
            <a:off x="5442199" y="5940216"/>
            <a:ext cx="9012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f</a:t>
            </a:r>
            <a:r>
              <a:rPr lang="de-DE" sz="800" dirty="0" smtClean="0"/>
              <a:t>air </a:t>
            </a:r>
            <a:r>
              <a:rPr lang="de-DE" sz="800" dirty="0" err="1" smtClean="0"/>
              <a:t>street</a:t>
            </a:r>
            <a:r>
              <a:rPr lang="de-DE" sz="800" dirty="0" smtClean="0"/>
              <a:t> streets</a:t>
            </a:r>
            <a:endParaRPr lang="de-DE" sz="800" dirty="0"/>
          </a:p>
        </p:txBody>
      </p:sp>
      <p:sp>
        <p:nvSpPr>
          <p:cNvPr id="120" name="Textfeld 119"/>
          <p:cNvSpPr txBox="1"/>
          <p:nvPr/>
        </p:nvSpPr>
        <p:spPr>
          <a:xfrm>
            <a:off x="7228130" y="4817833"/>
            <a:ext cx="8867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complete</a:t>
            </a:r>
            <a:r>
              <a:rPr lang="de-DE" sz="800" dirty="0" smtClean="0"/>
              <a:t> streets</a:t>
            </a:r>
            <a:endParaRPr lang="de-DE" sz="800" dirty="0"/>
          </a:p>
        </p:txBody>
      </p:sp>
      <p:sp>
        <p:nvSpPr>
          <p:cNvPr id="121" name="Flussdiagramm: Verbinder 120"/>
          <p:cNvSpPr/>
          <p:nvPr/>
        </p:nvSpPr>
        <p:spPr>
          <a:xfrm>
            <a:off x="7142808" y="4391283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2" name="Flussdiagramm: Verbinder 121"/>
          <p:cNvSpPr/>
          <p:nvPr/>
        </p:nvSpPr>
        <p:spPr>
          <a:xfrm>
            <a:off x="7865813" y="3875552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Flussdiagramm: Verbinder 122"/>
          <p:cNvSpPr/>
          <p:nvPr/>
        </p:nvSpPr>
        <p:spPr>
          <a:xfrm>
            <a:off x="8231001" y="5337384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4" name="Textfeld 123"/>
          <p:cNvSpPr txBox="1"/>
          <p:nvPr/>
        </p:nvSpPr>
        <p:spPr>
          <a:xfrm>
            <a:off x="7865813" y="3785019"/>
            <a:ext cx="7328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green</a:t>
            </a:r>
            <a:r>
              <a:rPr lang="de-DE" sz="800" dirty="0" smtClean="0"/>
              <a:t> streets</a:t>
            </a:r>
            <a:endParaRPr lang="de-DE" sz="800" dirty="0"/>
          </a:p>
        </p:txBody>
      </p:sp>
      <p:sp>
        <p:nvSpPr>
          <p:cNvPr id="125" name="Textfeld 124"/>
          <p:cNvSpPr txBox="1"/>
          <p:nvPr/>
        </p:nvSpPr>
        <p:spPr>
          <a:xfrm>
            <a:off x="7132059" y="4306730"/>
            <a:ext cx="9685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sustainable</a:t>
            </a:r>
            <a:r>
              <a:rPr lang="de-DE" sz="800" dirty="0" smtClean="0"/>
              <a:t> streets</a:t>
            </a:r>
            <a:endParaRPr lang="de-DE" sz="800" dirty="0"/>
          </a:p>
        </p:txBody>
      </p:sp>
      <p:sp>
        <p:nvSpPr>
          <p:cNvPr id="126" name="Flussdiagramm: Verbinder 125"/>
          <p:cNvSpPr/>
          <p:nvPr/>
        </p:nvSpPr>
        <p:spPr>
          <a:xfrm>
            <a:off x="7841252" y="5566277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7" name="Flussdiagramm: Verbinder 126"/>
          <p:cNvSpPr/>
          <p:nvPr/>
        </p:nvSpPr>
        <p:spPr>
          <a:xfrm>
            <a:off x="10142195" y="6108422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8" name="Flussdiagramm: Verbinder 127"/>
          <p:cNvSpPr/>
          <p:nvPr/>
        </p:nvSpPr>
        <p:spPr>
          <a:xfrm>
            <a:off x="7957374" y="5859217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9" name="Textfeld 128"/>
          <p:cNvSpPr txBox="1"/>
          <p:nvPr/>
        </p:nvSpPr>
        <p:spPr>
          <a:xfrm>
            <a:off x="8226651" y="5243204"/>
            <a:ext cx="7777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shared</a:t>
            </a:r>
            <a:r>
              <a:rPr lang="de-DE" sz="800" dirty="0" smtClean="0"/>
              <a:t> streets</a:t>
            </a:r>
            <a:endParaRPr lang="de-DE" sz="800" dirty="0"/>
          </a:p>
        </p:txBody>
      </p:sp>
      <p:sp>
        <p:nvSpPr>
          <p:cNvPr id="130" name="Textfeld 129"/>
          <p:cNvSpPr txBox="1"/>
          <p:nvPr/>
        </p:nvSpPr>
        <p:spPr>
          <a:xfrm>
            <a:off x="7834288" y="5441745"/>
            <a:ext cx="8066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healthy</a:t>
            </a:r>
            <a:r>
              <a:rPr lang="de-DE" sz="800" dirty="0" smtClean="0"/>
              <a:t> streets</a:t>
            </a:r>
            <a:endParaRPr lang="de-DE" sz="800" dirty="0"/>
          </a:p>
        </p:txBody>
      </p:sp>
      <p:sp>
        <p:nvSpPr>
          <p:cNvPr id="131" name="Textfeld 130"/>
          <p:cNvSpPr txBox="1"/>
          <p:nvPr/>
        </p:nvSpPr>
        <p:spPr>
          <a:xfrm>
            <a:off x="10069621" y="5944925"/>
            <a:ext cx="7328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smart streets</a:t>
            </a:r>
            <a:endParaRPr lang="de-DE" sz="800" dirty="0"/>
          </a:p>
        </p:txBody>
      </p:sp>
      <p:sp>
        <p:nvSpPr>
          <p:cNvPr id="132" name="Flussdiagramm: Verbinder 131"/>
          <p:cNvSpPr/>
          <p:nvPr/>
        </p:nvSpPr>
        <p:spPr>
          <a:xfrm>
            <a:off x="6321674" y="6119741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3" name="Flussdiagramm: Verbinder 132"/>
          <p:cNvSpPr/>
          <p:nvPr/>
        </p:nvSpPr>
        <p:spPr>
          <a:xfrm>
            <a:off x="8125521" y="6114695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4" name="Flussdiagramm: Verbinder 133"/>
          <p:cNvSpPr/>
          <p:nvPr/>
        </p:nvSpPr>
        <p:spPr>
          <a:xfrm>
            <a:off x="6773256" y="5610850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5" name="Textfeld 134"/>
          <p:cNvSpPr txBox="1"/>
          <p:nvPr/>
        </p:nvSpPr>
        <p:spPr>
          <a:xfrm>
            <a:off x="7430541" y="5531802"/>
            <a:ext cx="7665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livable</a:t>
            </a:r>
            <a:r>
              <a:rPr lang="de-DE" sz="800" dirty="0" smtClean="0"/>
              <a:t> streets</a:t>
            </a:r>
            <a:endParaRPr lang="de-DE" sz="800" dirty="0"/>
          </a:p>
        </p:txBody>
      </p:sp>
      <p:sp>
        <p:nvSpPr>
          <p:cNvPr id="136" name="Textfeld 135"/>
          <p:cNvSpPr txBox="1"/>
          <p:nvPr/>
        </p:nvSpPr>
        <p:spPr>
          <a:xfrm>
            <a:off x="7935126" y="5796325"/>
            <a:ext cx="6848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slow</a:t>
            </a:r>
            <a:r>
              <a:rPr lang="de-DE" sz="800" dirty="0" smtClean="0"/>
              <a:t> streets</a:t>
            </a:r>
            <a:endParaRPr lang="de-DE" sz="800" dirty="0"/>
          </a:p>
        </p:txBody>
      </p:sp>
      <p:sp>
        <p:nvSpPr>
          <p:cNvPr id="137" name="Textfeld 136"/>
          <p:cNvSpPr txBox="1"/>
          <p:nvPr/>
        </p:nvSpPr>
        <p:spPr>
          <a:xfrm>
            <a:off x="7121564" y="5931471"/>
            <a:ext cx="6671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play</a:t>
            </a:r>
            <a:r>
              <a:rPr lang="de-DE" sz="800" dirty="0" smtClean="0"/>
              <a:t> streets</a:t>
            </a:r>
            <a:endParaRPr lang="de-DE" sz="800" dirty="0"/>
          </a:p>
        </p:txBody>
      </p:sp>
      <p:sp>
        <p:nvSpPr>
          <p:cNvPr id="138" name="Flussdiagramm: Verbinder 137"/>
          <p:cNvSpPr/>
          <p:nvPr/>
        </p:nvSpPr>
        <p:spPr>
          <a:xfrm>
            <a:off x="6028745" y="5217913"/>
            <a:ext cx="45719" cy="45719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9" name="Flussdiagramm: Verbinder 138"/>
          <p:cNvSpPr/>
          <p:nvPr/>
        </p:nvSpPr>
        <p:spPr>
          <a:xfrm>
            <a:off x="4036551" y="6109155"/>
            <a:ext cx="45719" cy="45719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0" name="Flussdiagramm: Verbinder 139"/>
          <p:cNvSpPr/>
          <p:nvPr/>
        </p:nvSpPr>
        <p:spPr>
          <a:xfrm>
            <a:off x="9171998" y="5874606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1" name="Flussdiagramm: Verbinder 140"/>
          <p:cNvSpPr/>
          <p:nvPr/>
        </p:nvSpPr>
        <p:spPr>
          <a:xfrm>
            <a:off x="5052926" y="5396026"/>
            <a:ext cx="45719" cy="45719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2" name="Flussdiagramm: Verbinder 141"/>
          <p:cNvSpPr/>
          <p:nvPr/>
        </p:nvSpPr>
        <p:spPr>
          <a:xfrm>
            <a:off x="7206620" y="6122647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3" name="Flussdiagramm: Verbinder 142"/>
          <p:cNvSpPr/>
          <p:nvPr/>
        </p:nvSpPr>
        <p:spPr>
          <a:xfrm>
            <a:off x="8592852" y="4863223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4" name="Textfeld 143"/>
          <p:cNvSpPr txBox="1"/>
          <p:nvPr/>
        </p:nvSpPr>
        <p:spPr>
          <a:xfrm>
            <a:off x="7751267" y="5925264"/>
            <a:ext cx="7072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open streets</a:t>
            </a:r>
            <a:endParaRPr lang="de-DE" sz="800" dirty="0"/>
          </a:p>
        </p:txBody>
      </p:sp>
      <p:sp>
        <p:nvSpPr>
          <p:cNvPr id="145" name="Textfeld 144"/>
          <p:cNvSpPr txBox="1"/>
          <p:nvPr/>
        </p:nvSpPr>
        <p:spPr>
          <a:xfrm>
            <a:off x="8155678" y="4666718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resilient</a:t>
            </a:r>
            <a:r>
              <a:rPr lang="de-DE" sz="800" dirty="0" smtClean="0"/>
              <a:t> streets</a:t>
            </a:r>
            <a:endParaRPr lang="de-DE" sz="800" dirty="0"/>
          </a:p>
        </p:txBody>
      </p:sp>
      <p:sp>
        <p:nvSpPr>
          <p:cNvPr id="146" name="Textfeld 145"/>
          <p:cNvSpPr txBox="1"/>
          <p:nvPr/>
        </p:nvSpPr>
        <p:spPr>
          <a:xfrm>
            <a:off x="6034236" y="5119276"/>
            <a:ext cx="9412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pedestrian</a:t>
            </a:r>
            <a:r>
              <a:rPr lang="de-DE" sz="800" dirty="0" smtClean="0"/>
              <a:t> streets</a:t>
            </a:r>
            <a:endParaRPr lang="de-DE" sz="800" dirty="0"/>
          </a:p>
        </p:txBody>
      </p:sp>
      <p:sp>
        <p:nvSpPr>
          <p:cNvPr id="147" name="Textfeld 146"/>
          <p:cNvSpPr txBox="1"/>
          <p:nvPr/>
        </p:nvSpPr>
        <p:spPr>
          <a:xfrm>
            <a:off x="4069143" y="5981924"/>
            <a:ext cx="8771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d</a:t>
            </a:r>
            <a:r>
              <a:rPr lang="de-DE" sz="800" dirty="0" smtClean="0"/>
              <a:t>esirable streets</a:t>
            </a:r>
            <a:endParaRPr lang="de-DE" sz="800" dirty="0"/>
          </a:p>
        </p:txBody>
      </p:sp>
      <p:sp>
        <p:nvSpPr>
          <p:cNvPr id="148" name="Textfeld 147"/>
          <p:cNvSpPr txBox="1"/>
          <p:nvPr/>
        </p:nvSpPr>
        <p:spPr>
          <a:xfrm>
            <a:off x="9155202" y="5811912"/>
            <a:ext cx="7008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cycle</a:t>
            </a:r>
            <a:r>
              <a:rPr lang="de-DE" sz="800" dirty="0" smtClean="0"/>
              <a:t> streets</a:t>
            </a:r>
            <a:endParaRPr lang="de-DE" sz="800" dirty="0"/>
          </a:p>
        </p:txBody>
      </p:sp>
      <p:sp>
        <p:nvSpPr>
          <p:cNvPr id="149" name="Textfeld 148"/>
          <p:cNvSpPr txBox="1"/>
          <p:nvPr/>
        </p:nvSpPr>
        <p:spPr>
          <a:xfrm>
            <a:off x="5079263" y="5302754"/>
            <a:ext cx="710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/>
              <a:t>g</a:t>
            </a:r>
            <a:r>
              <a:rPr lang="de-DE" sz="800" dirty="0" err="1" smtClean="0"/>
              <a:t>reat</a:t>
            </a:r>
            <a:r>
              <a:rPr lang="de-DE" sz="800" dirty="0" smtClean="0"/>
              <a:t> streets</a:t>
            </a:r>
            <a:endParaRPr lang="de-DE" sz="800" dirty="0"/>
          </a:p>
        </p:txBody>
      </p:sp>
      <p:sp>
        <p:nvSpPr>
          <p:cNvPr id="97" name="Textfeld 96"/>
          <p:cNvSpPr txBox="1"/>
          <p:nvPr/>
        </p:nvSpPr>
        <p:spPr>
          <a:xfrm>
            <a:off x="1385933" y="5924601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100</a:t>
            </a:r>
            <a:endParaRPr lang="de-DE" sz="900" dirty="0"/>
          </a:p>
        </p:txBody>
      </p:sp>
      <p:cxnSp>
        <p:nvCxnSpPr>
          <p:cNvPr id="98" name="Gerader Verbinder 97"/>
          <p:cNvCxnSpPr/>
          <p:nvPr/>
        </p:nvCxnSpPr>
        <p:spPr>
          <a:xfrm flipV="1">
            <a:off x="4009184" y="3546776"/>
            <a:ext cx="4777852" cy="337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Flussdiagramm: Verbinder 98"/>
          <p:cNvSpPr/>
          <p:nvPr/>
        </p:nvSpPr>
        <p:spPr>
          <a:xfrm>
            <a:off x="8629250" y="6110908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" name="Flussdiagramm: Verbinder 99"/>
          <p:cNvSpPr/>
          <p:nvPr/>
        </p:nvSpPr>
        <p:spPr>
          <a:xfrm>
            <a:off x="9869386" y="6109614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1" name="Flussdiagramm: Verbinder 100"/>
          <p:cNvSpPr/>
          <p:nvPr/>
        </p:nvSpPr>
        <p:spPr>
          <a:xfrm>
            <a:off x="7214563" y="5664927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" name="Flussdiagramm: Verbinder 101"/>
          <p:cNvSpPr/>
          <p:nvPr/>
        </p:nvSpPr>
        <p:spPr>
          <a:xfrm>
            <a:off x="9736187" y="5976251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3" name="Flussdiagramm: Verbinder 102"/>
          <p:cNvSpPr/>
          <p:nvPr/>
        </p:nvSpPr>
        <p:spPr>
          <a:xfrm>
            <a:off x="8139133" y="5715891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4" name="Textfeld 103"/>
          <p:cNvSpPr txBox="1"/>
          <p:nvPr/>
        </p:nvSpPr>
        <p:spPr>
          <a:xfrm>
            <a:off x="6307885" y="5866776"/>
            <a:ext cx="9428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cul</a:t>
            </a:r>
            <a:r>
              <a:rPr lang="de-DE" sz="800" dirty="0" smtClean="0"/>
              <a:t>-de-</a:t>
            </a:r>
            <a:r>
              <a:rPr lang="de-DE" sz="800" dirty="0" err="1" smtClean="0"/>
              <a:t>sac</a:t>
            </a:r>
            <a:r>
              <a:rPr lang="de-DE" sz="800" dirty="0" smtClean="0"/>
              <a:t> </a:t>
            </a:r>
            <a:r>
              <a:rPr lang="de-DE" sz="800" dirty="0" err="1" smtClean="0"/>
              <a:t>streets</a:t>
            </a:r>
            <a:r>
              <a:rPr lang="de-DE" sz="800" dirty="0"/>
              <a:t>,</a:t>
            </a:r>
            <a:endParaRPr lang="de-DE" sz="800" dirty="0" smtClean="0"/>
          </a:p>
          <a:p>
            <a:r>
              <a:rPr lang="de-DE" sz="800" dirty="0"/>
              <a:t>j</a:t>
            </a:r>
            <a:r>
              <a:rPr lang="de-DE" sz="800" dirty="0" smtClean="0"/>
              <a:t>ust </a:t>
            </a:r>
            <a:r>
              <a:rPr lang="de-DE" sz="800" dirty="0" err="1" smtClean="0"/>
              <a:t>streets</a:t>
            </a:r>
            <a:endParaRPr lang="de-DE" sz="800" dirty="0"/>
          </a:p>
        </p:txBody>
      </p:sp>
      <p:sp>
        <p:nvSpPr>
          <p:cNvPr id="105" name="Textfeld 104"/>
          <p:cNvSpPr txBox="1"/>
          <p:nvPr/>
        </p:nvSpPr>
        <p:spPr>
          <a:xfrm>
            <a:off x="8618064" y="5995882"/>
            <a:ext cx="7922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sunday</a:t>
            </a:r>
            <a:r>
              <a:rPr lang="de-DE" sz="800" dirty="0" smtClean="0"/>
              <a:t> streets</a:t>
            </a:r>
            <a:endParaRPr lang="de-DE" sz="800" dirty="0"/>
          </a:p>
        </p:txBody>
      </p:sp>
      <p:sp>
        <p:nvSpPr>
          <p:cNvPr id="106" name="Textfeld 105"/>
          <p:cNvSpPr txBox="1"/>
          <p:nvPr/>
        </p:nvSpPr>
        <p:spPr>
          <a:xfrm>
            <a:off x="9560823" y="6107294"/>
            <a:ext cx="6655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safe</a:t>
            </a:r>
            <a:r>
              <a:rPr lang="de-DE" sz="800" dirty="0" smtClean="0"/>
              <a:t> streets</a:t>
            </a:r>
            <a:endParaRPr lang="de-DE" sz="800" dirty="0"/>
          </a:p>
        </p:txBody>
      </p:sp>
      <p:sp>
        <p:nvSpPr>
          <p:cNvPr id="107" name="Textfeld 106"/>
          <p:cNvSpPr txBox="1"/>
          <p:nvPr/>
        </p:nvSpPr>
        <p:spPr>
          <a:xfrm>
            <a:off x="6619058" y="5668202"/>
            <a:ext cx="9813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commercial</a:t>
            </a:r>
            <a:r>
              <a:rPr lang="de-DE" sz="800" dirty="0" smtClean="0"/>
              <a:t> streets</a:t>
            </a:r>
            <a:endParaRPr lang="de-DE" sz="800" dirty="0"/>
          </a:p>
        </p:txBody>
      </p:sp>
      <p:sp>
        <p:nvSpPr>
          <p:cNvPr id="108" name="Textfeld 107"/>
          <p:cNvSpPr txBox="1"/>
          <p:nvPr/>
        </p:nvSpPr>
        <p:spPr>
          <a:xfrm>
            <a:off x="8132144" y="5572100"/>
            <a:ext cx="7136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living</a:t>
            </a:r>
            <a:r>
              <a:rPr lang="de-DE" sz="800" dirty="0" smtClean="0"/>
              <a:t> streets</a:t>
            </a:r>
            <a:endParaRPr lang="de-DE" sz="800" dirty="0"/>
          </a:p>
        </p:txBody>
      </p:sp>
      <p:sp>
        <p:nvSpPr>
          <p:cNvPr id="109" name="Flussdiagramm: Verbinder 108"/>
          <p:cNvSpPr/>
          <p:nvPr/>
        </p:nvSpPr>
        <p:spPr>
          <a:xfrm>
            <a:off x="6721200" y="2943390"/>
            <a:ext cx="45719" cy="45719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0" name="Flussdiagramm: Verbinder 109"/>
          <p:cNvSpPr/>
          <p:nvPr/>
        </p:nvSpPr>
        <p:spPr>
          <a:xfrm>
            <a:off x="7440971" y="5612119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1" name="Flussdiagramm: Verbinder 110"/>
          <p:cNvSpPr/>
          <p:nvPr/>
        </p:nvSpPr>
        <p:spPr>
          <a:xfrm>
            <a:off x="6508160" y="5457333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2" name="Flussdiagramm: Verbinder 111"/>
          <p:cNvSpPr/>
          <p:nvPr/>
        </p:nvSpPr>
        <p:spPr>
          <a:xfrm>
            <a:off x="6808713" y="5023453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3" name="Textfeld 112"/>
          <p:cNvSpPr txBox="1"/>
          <p:nvPr/>
        </p:nvSpPr>
        <p:spPr>
          <a:xfrm>
            <a:off x="6802349" y="4933841"/>
            <a:ext cx="7088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lively</a:t>
            </a:r>
            <a:r>
              <a:rPr lang="de-DE" sz="800" dirty="0" smtClean="0"/>
              <a:t> streets</a:t>
            </a:r>
            <a:endParaRPr lang="de-DE" sz="800" dirty="0"/>
          </a:p>
        </p:txBody>
      </p:sp>
      <p:sp>
        <p:nvSpPr>
          <p:cNvPr id="114" name="Textfeld 113"/>
          <p:cNvSpPr txBox="1"/>
          <p:nvPr/>
        </p:nvSpPr>
        <p:spPr>
          <a:xfrm>
            <a:off x="6758135" y="5533904"/>
            <a:ext cx="7489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mixed</a:t>
            </a:r>
            <a:r>
              <a:rPr lang="de-DE" sz="800" dirty="0" smtClean="0"/>
              <a:t> streets</a:t>
            </a:r>
            <a:endParaRPr lang="de-DE" sz="800" dirty="0"/>
          </a:p>
        </p:txBody>
      </p:sp>
      <p:sp>
        <p:nvSpPr>
          <p:cNvPr id="115" name="Textfeld 114"/>
          <p:cNvSpPr txBox="1"/>
          <p:nvPr/>
        </p:nvSpPr>
        <p:spPr>
          <a:xfrm>
            <a:off x="6475170" y="5313855"/>
            <a:ext cx="6735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high streets</a:t>
            </a:r>
            <a:endParaRPr lang="de-DE" sz="800" dirty="0"/>
          </a:p>
        </p:txBody>
      </p:sp>
      <p:sp>
        <p:nvSpPr>
          <p:cNvPr id="31" name="Textfeld 30"/>
          <p:cNvSpPr txBox="1"/>
          <p:nvPr/>
        </p:nvSpPr>
        <p:spPr>
          <a:xfrm>
            <a:off x="10992013" y="6080531"/>
            <a:ext cx="13354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solidFill>
                  <a:srgbClr val="FF0000"/>
                </a:solidFill>
              </a:rPr>
              <a:t>AF Straßen, Klimastraßen, </a:t>
            </a:r>
          </a:p>
          <a:p>
            <a:r>
              <a:rPr lang="de-DE" sz="800" dirty="0" smtClean="0">
                <a:solidFill>
                  <a:srgbClr val="FF0000"/>
                </a:solidFill>
              </a:rPr>
              <a:t>Straßen der Zukunft, </a:t>
            </a:r>
          </a:p>
          <a:p>
            <a:r>
              <a:rPr lang="de-DE" sz="800" dirty="0" smtClean="0">
                <a:solidFill>
                  <a:srgbClr val="FF0000"/>
                </a:solidFill>
              </a:rPr>
              <a:t>Elektrische Straßen, </a:t>
            </a:r>
          </a:p>
          <a:p>
            <a:r>
              <a:rPr lang="de-DE" sz="800" dirty="0" smtClean="0">
                <a:solidFill>
                  <a:srgbClr val="FF0000"/>
                </a:solidFill>
              </a:rPr>
              <a:t>Temperierte Straßen</a:t>
            </a:r>
            <a:endParaRPr lang="de-DE" sz="800" dirty="0">
              <a:solidFill>
                <a:srgbClr val="FF0000"/>
              </a:solidFill>
            </a:endParaRPr>
          </a:p>
        </p:txBody>
      </p:sp>
      <p:sp>
        <p:nvSpPr>
          <p:cNvPr id="150" name="Textfeld 149"/>
          <p:cNvSpPr txBox="1"/>
          <p:nvPr/>
        </p:nvSpPr>
        <p:spPr>
          <a:xfrm>
            <a:off x="9711795" y="5836440"/>
            <a:ext cx="7745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solidFill>
                  <a:srgbClr val="FF0000"/>
                </a:solidFill>
              </a:rPr>
              <a:t>Fahrradstraße</a:t>
            </a:r>
            <a:endParaRPr lang="de-DE" sz="800" dirty="0">
              <a:solidFill>
                <a:srgbClr val="FF0000"/>
              </a:solidFill>
            </a:endParaRPr>
          </a:p>
        </p:txBody>
      </p:sp>
      <p:sp>
        <p:nvSpPr>
          <p:cNvPr id="151" name="Flussdiagramm: Verbinder 150"/>
          <p:cNvSpPr/>
          <p:nvPr/>
        </p:nvSpPr>
        <p:spPr>
          <a:xfrm>
            <a:off x="9596375" y="5823317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2" name="Flussdiagramm: Verbinder 151"/>
          <p:cNvSpPr/>
          <p:nvPr/>
        </p:nvSpPr>
        <p:spPr>
          <a:xfrm>
            <a:off x="7528902" y="5763273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3" name="Flussdiagramm: Verbinder 152"/>
          <p:cNvSpPr/>
          <p:nvPr/>
        </p:nvSpPr>
        <p:spPr>
          <a:xfrm>
            <a:off x="6934641" y="4393172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4" name="Flussdiagramm: Verbinder 153"/>
          <p:cNvSpPr/>
          <p:nvPr/>
        </p:nvSpPr>
        <p:spPr>
          <a:xfrm>
            <a:off x="7610442" y="6110779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5" name="Textfeld 154"/>
          <p:cNvSpPr txBox="1"/>
          <p:nvPr/>
        </p:nvSpPr>
        <p:spPr>
          <a:xfrm>
            <a:off x="7490579" y="6115469"/>
            <a:ext cx="9492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solidFill>
                  <a:srgbClr val="FF0000"/>
                </a:solidFill>
              </a:rPr>
              <a:t>Gesperrte Straßen</a:t>
            </a:r>
            <a:endParaRPr lang="de-DE" sz="800" dirty="0">
              <a:solidFill>
                <a:srgbClr val="FF0000"/>
              </a:solidFill>
            </a:endParaRPr>
          </a:p>
        </p:txBody>
      </p:sp>
      <p:sp>
        <p:nvSpPr>
          <p:cNvPr id="156" name="Textfeld 155"/>
          <p:cNvSpPr txBox="1"/>
          <p:nvPr/>
        </p:nvSpPr>
        <p:spPr>
          <a:xfrm>
            <a:off x="6735597" y="2854678"/>
            <a:ext cx="10086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solidFill>
                  <a:srgbClr val="FF0000"/>
                </a:solidFill>
              </a:rPr>
              <a:t>Blau-Grüne Straßen</a:t>
            </a:r>
            <a:endParaRPr lang="de-DE" sz="800" dirty="0">
              <a:solidFill>
                <a:srgbClr val="FF0000"/>
              </a:solidFill>
            </a:endParaRPr>
          </a:p>
        </p:txBody>
      </p:sp>
      <p:sp>
        <p:nvSpPr>
          <p:cNvPr id="157" name="Textfeld 156"/>
          <p:cNvSpPr txBox="1"/>
          <p:nvPr/>
        </p:nvSpPr>
        <p:spPr>
          <a:xfrm>
            <a:off x="6824128" y="4214825"/>
            <a:ext cx="10727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solidFill>
                  <a:srgbClr val="FF0000"/>
                </a:solidFill>
              </a:rPr>
              <a:t>Lebenswerte Straßen</a:t>
            </a:r>
            <a:endParaRPr lang="de-DE" sz="800" dirty="0">
              <a:solidFill>
                <a:srgbClr val="FF0000"/>
              </a:solidFill>
            </a:endParaRPr>
          </a:p>
        </p:txBody>
      </p:sp>
      <p:sp>
        <p:nvSpPr>
          <p:cNvPr id="158" name="Textfeld 157"/>
          <p:cNvSpPr txBox="1"/>
          <p:nvPr/>
        </p:nvSpPr>
        <p:spPr>
          <a:xfrm>
            <a:off x="7531503" y="5708466"/>
            <a:ext cx="8547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solidFill>
                  <a:srgbClr val="FF0000"/>
                </a:solidFill>
              </a:rPr>
              <a:t>Sommerstraßen</a:t>
            </a:r>
            <a:endParaRPr lang="de-DE" sz="800" dirty="0">
              <a:solidFill>
                <a:srgbClr val="FF0000"/>
              </a:solidFill>
            </a:endParaRPr>
          </a:p>
        </p:txBody>
      </p:sp>
      <p:sp>
        <p:nvSpPr>
          <p:cNvPr id="159" name="Textfeld 158"/>
          <p:cNvSpPr txBox="1"/>
          <p:nvPr/>
        </p:nvSpPr>
        <p:spPr>
          <a:xfrm>
            <a:off x="9594825" y="5717447"/>
            <a:ext cx="7441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rgbClr val="FF0000"/>
                </a:solidFill>
              </a:rPr>
              <a:t>Shared</a:t>
            </a:r>
            <a:r>
              <a:rPr lang="de-DE" sz="800" dirty="0" smtClean="0">
                <a:solidFill>
                  <a:srgbClr val="FF0000"/>
                </a:solidFill>
              </a:rPr>
              <a:t> Space</a:t>
            </a:r>
            <a:endParaRPr lang="de-DE" sz="800" dirty="0">
              <a:solidFill>
                <a:srgbClr val="FF0000"/>
              </a:solidFill>
            </a:endParaRPr>
          </a:p>
        </p:txBody>
      </p:sp>
      <p:sp>
        <p:nvSpPr>
          <p:cNvPr id="160" name="Flussdiagramm: Verbinder 159"/>
          <p:cNvSpPr/>
          <p:nvPr/>
        </p:nvSpPr>
        <p:spPr>
          <a:xfrm>
            <a:off x="10378868" y="6112322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1" name="Textfeld 160"/>
          <p:cNvSpPr txBox="1"/>
          <p:nvPr/>
        </p:nvSpPr>
        <p:spPr>
          <a:xfrm>
            <a:off x="10054151" y="6160937"/>
            <a:ext cx="1560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solidFill>
                  <a:srgbClr val="FF0000"/>
                </a:solidFill>
              </a:rPr>
              <a:t>Straßen im </a:t>
            </a:r>
          </a:p>
          <a:p>
            <a:r>
              <a:rPr lang="de-DE" sz="800" dirty="0" smtClean="0">
                <a:solidFill>
                  <a:srgbClr val="FF0000"/>
                </a:solidFill>
              </a:rPr>
              <a:t>21. Jahrhundert</a:t>
            </a:r>
            <a:endParaRPr lang="de-DE" sz="800" dirty="0">
              <a:solidFill>
                <a:srgbClr val="FF0000"/>
              </a:solidFill>
            </a:endParaRPr>
          </a:p>
        </p:txBody>
      </p:sp>
      <p:sp>
        <p:nvSpPr>
          <p:cNvPr id="163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8197507" y="6439989"/>
            <a:ext cx="3011914" cy="418011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20</a:t>
            </a:r>
            <a:endParaRPr lang="de-DE" dirty="0"/>
          </a:p>
        </p:txBody>
      </p:sp>
      <p:sp>
        <p:nvSpPr>
          <p:cNvPr id="164" name="Textfeld 163"/>
          <p:cNvSpPr txBox="1"/>
          <p:nvPr/>
        </p:nvSpPr>
        <p:spPr>
          <a:xfrm>
            <a:off x="5614777" y="1620482"/>
            <a:ext cx="11208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>
                <a:solidFill>
                  <a:srgbClr val="FF0000"/>
                </a:solidFill>
              </a:rPr>
              <a:t>h</a:t>
            </a:r>
            <a:r>
              <a:rPr lang="de-DE" sz="800" dirty="0" err="1" smtClean="0">
                <a:solidFill>
                  <a:srgbClr val="FF0000"/>
                </a:solidFill>
              </a:rPr>
              <a:t>ealthy</a:t>
            </a:r>
            <a:r>
              <a:rPr lang="de-DE" sz="800" dirty="0" smtClean="0">
                <a:solidFill>
                  <a:srgbClr val="FF0000"/>
                </a:solidFill>
              </a:rPr>
              <a:t>/</a:t>
            </a:r>
            <a:r>
              <a:rPr lang="de-DE" sz="800" dirty="0" err="1" smtClean="0">
                <a:solidFill>
                  <a:srgbClr val="FF0000"/>
                </a:solidFill>
              </a:rPr>
              <a:t>livable</a:t>
            </a:r>
            <a:r>
              <a:rPr lang="de-DE" sz="800" dirty="0" smtClean="0">
                <a:solidFill>
                  <a:srgbClr val="FF0000"/>
                </a:solidFill>
              </a:rPr>
              <a:t> </a:t>
            </a:r>
            <a:r>
              <a:rPr lang="de-DE" sz="800" dirty="0" err="1" smtClean="0">
                <a:solidFill>
                  <a:srgbClr val="FF0000"/>
                </a:solidFill>
              </a:rPr>
              <a:t>streets</a:t>
            </a:r>
            <a:endParaRPr lang="de-DE" sz="800" dirty="0">
              <a:solidFill>
                <a:srgbClr val="FF0000"/>
              </a:solidFill>
            </a:endParaRPr>
          </a:p>
        </p:txBody>
      </p:sp>
      <p:sp>
        <p:nvSpPr>
          <p:cNvPr id="165" name="Flussdiagramm: Verbinder 164"/>
          <p:cNvSpPr/>
          <p:nvPr/>
        </p:nvSpPr>
        <p:spPr>
          <a:xfrm>
            <a:off x="5610865" y="1714450"/>
            <a:ext cx="45719" cy="45719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6" name="Flussdiagramm: Verbinder 165"/>
          <p:cNvSpPr/>
          <p:nvPr/>
        </p:nvSpPr>
        <p:spPr>
          <a:xfrm>
            <a:off x="10142195" y="5716982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7" name="Textfeld 166"/>
          <p:cNvSpPr txBox="1"/>
          <p:nvPr/>
        </p:nvSpPr>
        <p:spPr>
          <a:xfrm>
            <a:off x="10135636" y="5631354"/>
            <a:ext cx="9797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>
                <a:solidFill>
                  <a:srgbClr val="FF0000"/>
                </a:solidFill>
              </a:rPr>
              <a:t>l</a:t>
            </a:r>
            <a:r>
              <a:rPr lang="de-DE" sz="800" dirty="0" err="1" smtClean="0">
                <a:solidFill>
                  <a:srgbClr val="FF0000"/>
                </a:solidFill>
              </a:rPr>
              <a:t>ivable</a:t>
            </a:r>
            <a:r>
              <a:rPr lang="de-DE" sz="800" dirty="0" smtClean="0">
                <a:solidFill>
                  <a:srgbClr val="FF0000"/>
                </a:solidFill>
              </a:rPr>
              <a:t>/</a:t>
            </a:r>
            <a:r>
              <a:rPr lang="de-DE" sz="800" dirty="0" err="1" smtClean="0">
                <a:solidFill>
                  <a:srgbClr val="FF0000"/>
                </a:solidFill>
              </a:rPr>
              <a:t>safe</a:t>
            </a:r>
            <a:r>
              <a:rPr lang="de-DE" sz="800" dirty="0" smtClean="0">
                <a:solidFill>
                  <a:srgbClr val="FF0000"/>
                </a:solidFill>
              </a:rPr>
              <a:t> </a:t>
            </a:r>
            <a:r>
              <a:rPr lang="de-DE" sz="800" dirty="0" err="1" smtClean="0">
                <a:solidFill>
                  <a:srgbClr val="FF0000"/>
                </a:solidFill>
              </a:rPr>
              <a:t>streets</a:t>
            </a:r>
            <a:endParaRPr lang="de-DE" sz="800" dirty="0">
              <a:solidFill>
                <a:srgbClr val="FF0000"/>
              </a:solidFill>
            </a:endParaRPr>
          </a:p>
        </p:txBody>
      </p:sp>
      <p:sp>
        <p:nvSpPr>
          <p:cNvPr id="168" name="Flussdiagramm: Verbinder 167"/>
          <p:cNvSpPr/>
          <p:nvPr/>
        </p:nvSpPr>
        <p:spPr>
          <a:xfrm>
            <a:off x="6645251" y="5757572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9" name="Flussdiagramm: Verbinder 168"/>
          <p:cNvSpPr/>
          <p:nvPr/>
        </p:nvSpPr>
        <p:spPr>
          <a:xfrm>
            <a:off x="9047050" y="5762868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0" name="Flussdiagramm: Verbinder 169"/>
          <p:cNvSpPr/>
          <p:nvPr/>
        </p:nvSpPr>
        <p:spPr>
          <a:xfrm>
            <a:off x="6667779" y="5728806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1" name="Flussdiagramm: Verbinder 170"/>
          <p:cNvSpPr/>
          <p:nvPr/>
        </p:nvSpPr>
        <p:spPr>
          <a:xfrm>
            <a:off x="10509720" y="6108421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2" name="Flussdiagramm: Verbinder 171"/>
          <p:cNvSpPr/>
          <p:nvPr/>
        </p:nvSpPr>
        <p:spPr>
          <a:xfrm>
            <a:off x="7481210" y="5702733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3" name="Flussdiagramm: Verbinder 172"/>
          <p:cNvSpPr/>
          <p:nvPr/>
        </p:nvSpPr>
        <p:spPr>
          <a:xfrm>
            <a:off x="6126118" y="5509526"/>
            <a:ext cx="45719" cy="45719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4" name="Textfeld 173"/>
          <p:cNvSpPr txBox="1"/>
          <p:nvPr/>
        </p:nvSpPr>
        <p:spPr>
          <a:xfrm>
            <a:off x="4952783" y="5708824"/>
            <a:ext cx="16417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rgbClr val="FF0000"/>
                </a:solidFill>
              </a:rPr>
              <a:t>pedestrian</a:t>
            </a:r>
            <a:r>
              <a:rPr lang="de-DE" sz="800" dirty="0" smtClean="0">
                <a:solidFill>
                  <a:srgbClr val="FF0000"/>
                </a:solidFill>
              </a:rPr>
              <a:t>/</a:t>
            </a:r>
            <a:r>
              <a:rPr lang="de-DE" sz="800" dirty="0" err="1" smtClean="0">
                <a:solidFill>
                  <a:srgbClr val="FF0000"/>
                </a:solidFill>
              </a:rPr>
              <a:t>pedestrian-only</a:t>
            </a:r>
            <a:r>
              <a:rPr lang="de-DE" sz="800" dirty="0" smtClean="0">
                <a:solidFill>
                  <a:srgbClr val="FF0000"/>
                </a:solidFill>
              </a:rPr>
              <a:t> </a:t>
            </a:r>
            <a:r>
              <a:rPr lang="de-DE" sz="800" dirty="0" err="1" smtClean="0">
                <a:solidFill>
                  <a:srgbClr val="FF0000"/>
                </a:solidFill>
              </a:rPr>
              <a:t>streets</a:t>
            </a:r>
            <a:endParaRPr lang="de-DE" sz="800" dirty="0">
              <a:solidFill>
                <a:srgbClr val="FF0000"/>
              </a:solidFill>
            </a:endParaRPr>
          </a:p>
        </p:txBody>
      </p:sp>
      <p:sp>
        <p:nvSpPr>
          <p:cNvPr id="175" name="Textfeld 174"/>
          <p:cNvSpPr txBox="1"/>
          <p:nvPr/>
        </p:nvSpPr>
        <p:spPr>
          <a:xfrm>
            <a:off x="8939504" y="5586403"/>
            <a:ext cx="12875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solidFill>
                  <a:srgbClr val="FF0000"/>
                </a:solidFill>
              </a:rPr>
              <a:t>desirable</a:t>
            </a:r>
            <a:r>
              <a:rPr lang="de-DE" sz="800" dirty="0" smtClean="0">
                <a:solidFill>
                  <a:srgbClr val="FF0000"/>
                </a:solidFill>
              </a:rPr>
              <a:t>/inclusive </a:t>
            </a:r>
            <a:r>
              <a:rPr lang="de-DE" sz="800" dirty="0" err="1" smtClean="0">
                <a:solidFill>
                  <a:srgbClr val="FF0000"/>
                </a:solidFill>
              </a:rPr>
              <a:t>streets</a:t>
            </a:r>
            <a:endParaRPr lang="de-DE" sz="800" dirty="0">
              <a:solidFill>
                <a:srgbClr val="FF0000"/>
              </a:solidFill>
            </a:endParaRPr>
          </a:p>
        </p:txBody>
      </p:sp>
      <p:sp>
        <p:nvSpPr>
          <p:cNvPr id="176" name="Textfeld 175"/>
          <p:cNvSpPr txBox="1"/>
          <p:nvPr/>
        </p:nvSpPr>
        <p:spPr>
          <a:xfrm>
            <a:off x="4991823" y="5543106"/>
            <a:ext cx="17219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solidFill>
                  <a:srgbClr val="FF0000"/>
                </a:solidFill>
              </a:rPr>
              <a:t>Inclusive/</a:t>
            </a:r>
            <a:r>
              <a:rPr lang="de-DE" sz="800" dirty="0" err="1" smtClean="0">
                <a:solidFill>
                  <a:srgbClr val="FF0000"/>
                </a:solidFill>
              </a:rPr>
              <a:t>pedestrian-friendly</a:t>
            </a:r>
            <a:r>
              <a:rPr lang="de-DE" sz="800" dirty="0" smtClean="0">
                <a:solidFill>
                  <a:srgbClr val="FF0000"/>
                </a:solidFill>
              </a:rPr>
              <a:t> </a:t>
            </a:r>
            <a:r>
              <a:rPr lang="de-DE" sz="800" dirty="0" err="1" smtClean="0">
                <a:solidFill>
                  <a:srgbClr val="FF0000"/>
                </a:solidFill>
              </a:rPr>
              <a:t>streets</a:t>
            </a:r>
            <a:endParaRPr lang="de-DE" sz="800" dirty="0">
              <a:solidFill>
                <a:srgbClr val="FF0000"/>
              </a:solidFill>
            </a:endParaRPr>
          </a:p>
        </p:txBody>
      </p:sp>
      <p:cxnSp>
        <p:nvCxnSpPr>
          <p:cNvPr id="33" name="Gerader Verbinder 32"/>
          <p:cNvCxnSpPr/>
          <p:nvPr/>
        </p:nvCxnSpPr>
        <p:spPr>
          <a:xfrm>
            <a:off x="6353045" y="5707719"/>
            <a:ext cx="340177" cy="426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Gerader Verbinder 176"/>
          <p:cNvCxnSpPr/>
          <p:nvPr/>
        </p:nvCxnSpPr>
        <p:spPr>
          <a:xfrm flipH="1">
            <a:off x="10364918" y="6126418"/>
            <a:ext cx="39335" cy="916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feld 177"/>
          <p:cNvSpPr txBox="1"/>
          <p:nvPr/>
        </p:nvSpPr>
        <p:spPr>
          <a:xfrm>
            <a:off x="10133717" y="6406239"/>
            <a:ext cx="9973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rgbClr val="FF0000"/>
                </a:solidFill>
              </a:rPr>
              <a:t>j</a:t>
            </a:r>
            <a:r>
              <a:rPr lang="de-DE" sz="800" dirty="0" smtClean="0">
                <a:solidFill>
                  <a:srgbClr val="FF0000"/>
                </a:solidFill>
              </a:rPr>
              <a:t>ust/</a:t>
            </a:r>
            <a:r>
              <a:rPr lang="de-DE" sz="800" dirty="0" err="1" smtClean="0">
                <a:solidFill>
                  <a:srgbClr val="FF0000"/>
                </a:solidFill>
              </a:rPr>
              <a:t>shalom</a:t>
            </a:r>
            <a:r>
              <a:rPr lang="de-DE" sz="800" dirty="0" smtClean="0">
                <a:solidFill>
                  <a:srgbClr val="FF0000"/>
                </a:solidFill>
              </a:rPr>
              <a:t> </a:t>
            </a:r>
            <a:r>
              <a:rPr lang="de-DE" sz="800" dirty="0" err="1" smtClean="0">
                <a:solidFill>
                  <a:srgbClr val="FF0000"/>
                </a:solidFill>
              </a:rPr>
              <a:t>streets</a:t>
            </a:r>
            <a:endParaRPr lang="de-DE" sz="800" dirty="0">
              <a:solidFill>
                <a:srgbClr val="FF0000"/>
              </a:solidFill>
            </a:endParaRPr>
          </a:p>
        </p:txBody>
      </p:sp>
      <p:cxnSp>
        <p:nvCxnSpPr>
          <p:cNvPr id="179" name="Gerader Verbinder 178"/>
          <p:cNvCxnSpPr/>
          <p:nvPr/>
        </p:nvCxnSpPr>
        <p:spPr>
          <a:xfrm>
            <a:off x="10527744" y="6138138"/>
            <a:ext cx="414374" cy="3419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Textfeld 180"/>
          <p:cNvSpPr txBox="1"/>
          <p:nvPr/>
        </p:nvSpPr>
        <p:spPr>
          <a:xfrm>
            <a:off x="6110722" y="5426329"/>
            <a:ext cx="12378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>
                <a:solidFill>
                  <a:srgbClr val="FF0000"/>
                </a:solidFill>
              </a:rPr>
              <a:t>c</a:t>
            </a:r>
            <a:r>
              <a:rPr lang="de-DE" sz="800" dirty="0" err="1" smtClean="0">
                <a:solidFill>
                  <a:srgbClr val="FF0000"/>
                </a:solidFill>
              </a:rPr>
              <a:t>ommercial</a:t>
            </a:r>
            <a:r>
              <a:rPr lang="de-DE" sz="800" dirty="0" smtClean="0">
                <a:solidFill>
                  <a:srgbClr val="FF0000"/>
                </a:solidFill>
              </a:rPr>
              <a:t>/</a:t>
            </a:r>
            <a:r>
              <a:rPr lang="de-DE" sz="800" dirty="0" err="1" smtClean="0">
                <a:solidFill>
                  <a:srgbClr val="FF0000"/>
                </a:solidFill>
              </a:rPr>
              <a:t>lively</a:t>
            </a:r>
            <a:r>
              <a:rPr lang="de-DE" sz="800" dirty="0" smtClean="0">
                <a:solidFill>
                  <a:srgbClr val="FF0000"/>
                </a:solidFill>
              </a:rPr>
              <a:t> </a:t>
            </a:r>
            <a:r>
              <a:rPr lang="de-DE" sz="800" dirty="0" err="1" smtClean="0">
                <a:solidFill>
                  <a:srgbClr val="FF0000"/>
                </a:solidFill>
              </a:rPr>
              <a:t>streets</a:t>
            </a:r>
            <a:endParaRPr lang="de-DE" sz="800" dirty="0">
              <a:solidFill>
                <a:srgbClr val="FF0000"/>
              </a:solidFill>
            </a:endParaRPr>
          </a:p>
        </p:txBody>
      </p:sp>
      <p:sp>
        <p:nvSpPr>
          <p:cNvPr id="182" name="Flussdiagramm: Verbinder 181"/>
          <p:cNvSpPr/>
          <p:nvPr/>
        </p:nvSpPr>
        <p:spPr>
          <a:xfrm>
            <a:off x="8596901" y="5995371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9" name="Gerader Verbinder 48"/>
          <p:cNvCxnSpPr>
            <a:endCxn id="114" idx="2"/>
          </p:cNvCxnSpPr>
          <p:nvPr/>
        </p:nvCxnSpPr>
        <p:spPr>
          <a:xfrm flipH="1">
            <a:off x="7132597" y="5689752"/>
            <a:ext cx="100985" cy="595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feld 182"/>
          <p:cNvSpPr txBox="1"/>
          <p:nvPr/>
        </p:nvSpPr>
        <p:spPr>
          <a:xfrm>
            <a:off x="7071667" y="5803336"/>
            <a:ext cx="9316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>
                <a:solidFill>
                  <a:srgbClr val="FF0000"/>
                </a:solidFill>
              </a:rPr>
              <a:t>l</a:t>
            </a:r>
            <a:r>
              <a:rPr lang="de-DE" sz="800" dirty="0" err="1" smtClean="0">
                <a:solidFill>
                  <a:srgbClr val="FF0000"/>
                </a:solidFill>
              </a:rPr>
              <a:t>iving</a:t>
            </a:r>
            <a:r>
              <a:rPr lang="de-DE" sz="800" dirty="0" smtClean="0">
                <a:solidFill>
                  <a:srgbClr val="FF0000"/>
                </a:solidFill>
              </a:rPr>
              <a:t>/vital </a:t>
            </a:r>
            <a:r>
              <a:rPr lang="de-DE" sz="800" dirty="0" err="1" smtClean="0">
                <a:solidFill>
                  <a:srgbClr val="FF0000"/>
                </a:solidFill>
              </a:rPr>
              <a:t>streets</a:t>
            </a:r>
            <a:endParaRPr lang="de-DE" sz="800" dirty="0">
              <a:solidFill>
                <a:srgbClr val="FF0000"/>
              </a:solidFill>
            </a:endParaRPr>
          </a:p>
        </p:txBody>
      </p:sp>
      <p:cxnSp>
        <p:nvCxnSpPr>
          <p:cNvPr id="184" name="Gerader Verbinder 183"/>
          <p:cNvCxnSpPr/>
          <p:nvPr/>
        </p:nvCxnSpPr>
        <p:spPr>
          <a:xfrm>
            <a:off x="7495209" y="5720845"/>
            <a:ext cx="0" cy="1383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Gerader Verbinder 184"/>
          <p:cNvCxnSpPr/>
          <p:nvPr/>
        </p:nvCxnSpPr>
        <p:spPr>
          <a:xfrm flipV="1">
            <a:off x="6464514" y="5777021"/>
            <a:ext cx="197577" cy="43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Textfeld 185"/>
          <p:cNvSpPr txBox="1"/>
          <p:nvPr/>
        </p:nvSpPr>
        <p:spPr>
          <a:xfrm>
            <a:off x="8575482" y="5901103"/>
            <a:ext cx="1122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>
                <a:solidFill>
                  <a:srgbClr val="FF0000"/>
                </a:solidFill>
              </a:rPr>
              <a:t>s</a:t>
            </a:r>
            <a:r>
              <a:rPr lang="de-DE" sz="800" dirty="0" err="1" smtClean="0">
                <a:solidFill>
                  <a:srgbClr val="FF0000"/>
                </a:solidFill>
              </a:rPr>
              <a:t>hared</a:t>
            </a:r>
            <a:r>
              <a:rPr lang="de-DE" sz="800" dirty="0" smtClean="0">
                <a:solidFill>
                  <a:srgbClr val="FF0000"/>
                </a:solidFill>
              </a:rPr>
              <a:t>/</a:t>
            </a:r>
            <a:r>
              <a:rPr lang="de-DE" sz="800" dirty="0" err="1" smtClean="0">
                <a:solidFill>
                  <a:srgbClr val="FF0000"/>
                </a:solidFill>
              </a:rPr>
              <a:t>calmed</a:t>
            </a:r>
            <a:r>
              <a:rPr lang="de-DE" sz="800" dirty="0" smtClean="0">
                <a:solidFill>
                  <a:srgbClr val="FF0000"/>
                </a:solidFill>
              </a:rPr>
              <a:t> </a:t>
            </a:r>
            <a:r>
              <a:rPr lang="de-DE" sz="800" dirty="0" err="1" smtClean="0">
                <a:solidFill>
                  <a:srgbClr val="FF0000"/>
                </a:solidFill>
              </a:rPr>
              <a:t>streets</a:t>
            </a:r>
            <a:endParaRPr lang="de-DE" sz="800" dirty="0">
              <a:solidFill>
                <a:srgbClr val="FF0000"/>
              </a:solidFill>
            </a:endParaRPr>
          </a:p>
        </p:txBody>
      </p:sp>
      <p:sp>
        <p:nvSpPr>
          <p:cNvPr id="162" name="Textfeld 161"/>
          <p:cNvSpPr txBox="1"/>
          <p:nvPr/>
        </p:nvSpPr>
        <p:spPr>
          <a:xfrm>
            <a:off x="838200" y="6397545"/>
            <a:ext cx="18822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Quelle: Eigene Darstellung 2023.</a:t>
            </a:r>
          </a:p>
        </p:txBody>
      </p:sp>
    </p:spTree>
    <p:extLst>
      <p:ext uri="{BB962C8B-B14F-4D97-AF65-F5344CB8AC3E}">
        <p14:creationId xmlns:p14="http://schemas.microsoft.com/office/powerpoint/2010/main" val="2509636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102" grpId="0" animBg="1"/>
      <p:bldP spid="109" grpId="0" animBg="1"/>
      <p:bldP spid="31" grpId="0"/>
      <p:bldP spid="150" grpId="0"/>
      <p:bldP spid="151" grpId="0" animBg="1"/>
      <p:bldP spid="152" grpId="0" animBg="1"/>
      <p:bldP spid="153" grpId="0" animBg="1"/>
      <p:bldP spid="154" grpId="0" animBg="1"/>
      <p:bldP spid="155" grpId="0"/>
      <p:bldP spid="156" grpId="0"/>
      <p:bldP spid="157" grpId="0"/>
      <p:bldP spid="158" grpId="0"/>
      <p:bldP spid="159" grpId="0"/>
      <p:bldP spid="160" grpId="0" animBg="1"/>
      <p:bldP spid="161" grpId="0"/>
      <p:bldP spid="164" grpId="0"/>
      <p:bldP spid="165" grpId="0" animBg="1"/>
      <p:bldP spid="166" grpId="0" animBg="1"/>
      <p:bldP spid="167" grpId="0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/>
      <p:bldP spid="175" grpId="0"/>
      <p:bldP spid="176" grpId="0"/>
      <p:bldP spid="178" grpId="0"/>
      <p:bldP spid="181" grpId="0"/>
      <p:bldP spid="182" grpId="0" animBg="1"/>
      <p:bldP spid="183" grpId="0"/>
      <p:bldP spid="18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Lexend Deca" pitchFamily="2" charset="0"/>
              </a:rPr>
              <a:t>3 Straßenkonzepte</a:t>
            </a:r>
            <a:endParaRPr lang="de-DE" dirty="0">
              <a:latin typeface="Lexend Deca" pitchFamily="2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FC9E3-30B2-B24D-95A3-8EA8CFDE9AA9}" type="slidenum">
              <a:rPr lang="de-DE" smtClean="0"/>
              <a:t>19</a:t>
            </a:fld>
            <a:endParaRPr lang="de-DE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1056682" y="1570038"/>
            <a:ext cx="10692405" cy="4738687"/>
          </a:xfrm>
        </p:spPr>
        <p:txBody>
          <a:bodyPr>
            <a:normAutofit fontScale="40000" lnSpcReduction="20000"/>
          </a:bodyPr>
          <a:lstStyle/>
          <a:p>
            <a:r>
              <a:rPr lang="de-DE" sz="6200" b="1" dirty="0" smtClean="0">
                <a:latin typeface="Lexend Deca" pitchFamily="2" charset="0"/>
              </a:rPr>
              <a:t>Besonderheiten von Straßenkonzepten: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6200" dirty="0" smtClean="0">
                <a:latin typeface="Lexend Deca" pitchFamily="2" charset="0"/>
              </a:rPr>
              <a:t>Straßenkonzepte sind kontextspezifisch (anspruchsbedingte Relevanz)</a:t>
            </a:r>
          </a:p>
          <a:p>
            <a:endParaRPr lang="de-DE" sz="6200" dirty="0">
              <a:latin typeface="Lexend Deca" pitchFamily="2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6200" dirty="0" smtClean="0">
                <a:latin typeface="Lexend Deca" pitchFamily="2" charset="0"/>
                <a:sym typeface="Wingdings" panose="05000000000000000000" pitchFamily="2" charset="2"/>
              </a:rPr>
              <a:t>Straßenkonzepte können sich inhaltlich weiterentwickeln (maßnahmenbezogene Erweiterung)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6200" dirty="0" smtClean="0">
              <a:latin typeface="Lexend Deca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6200" dirty="0" smtClean="0">
                <a:latin typeface="Lexend Deca" pitchFamily="2" charset="0"/>
              </a:rPr>
              <a:t>Straßenkonzepte können unterschiedliche Interpretationen enthalten (</a:t>
            </a:r>
            <a:r>
              <a:rPr lang="de-DE" sz="6200" dirty="0" err="1" smtClean="0">
                <a:latin typeface="Lexend Deca" pitchFamily="2" charset="0"/>
              </a:rPr>
              <a:t>akteursgruppenspezifische</a:t>
            </a:r>
            <a:r>
              <a:rPr lang="de-DE" sz="6200" dirty="0" smtClean="0">
                <a:latin typeface="Lexend Deca" pitchFamily="2" charset="0"/>
              </a:rPr>
              <a:t> Ausrichtung)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6200" dirty="0" smtClean="0">
              <a:latin typeface="Lexend Deca" pitchFamily="2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6200" dirty="0" smtClean="0">
                <a:latin typeface="Lexend Deca" pitchFamily="2" charset="0"/>
              </a:rPr>
              <a:t>Straßenkonzepte </a:t>
            </a:r>
            <a:r>
              <a:rPr lang="de-DE" sz="6200" dirty="0">
                <a:latin typeface="Lexend Deca" pitchFamily="2" charset="0"/>
              </a:rPr>
              <a:t>können ähnlich sein, sich dennoch </a:t>
            </a:r>
            <a:r>
              <a:rPr lang="de-DE" sz="6200" dirty="0" smtClean="0">
                <a:latin typeface="Lexend Deca" pitchFamily="2" charset="0"/>
              </a:rPr>
              <a:t>unterscheiden (eigenschaftsspezifische Unterschiede)</a:t>
            </a:r>
            <a:endParaRPr lang="de-DE" sz="6200" dirty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2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Lexend Deca" pitchFamily="2" charset="0"/>
              </a:rPr>
              <a:t>1 Ausgangspunkt</a:t>
            </a:r>
            <a:endParaRPr lang="de-DE" dirty="0">
              <a:latin typeface="Lexend Deca" pitchFamily="2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1056682" y="1570038"/>
            <a:ext cx="10692405" cy="4738687"/>
          </a:xfrm>
        </p:spPr>
        <p:txBody>
          <a:bodyPr>
            <a:normAutofit fontScale="32500" lnSpcReduction="20000"/>
          </a:bodyPr>
          <a:lstStyle/>
          <a:p>
            <a:r>
              <a:rPr lang="de-DE" sz="6200" b="1" dirty="0" smtClean="0">
                <a:latin typeface="Lexend Deca" pitchFamily="2" charset="0"/>
              </a:rPr>
              <a:t>Untersuchungsraum:</a:t>
            </a:r>
          </a:p>
          <a:p>
            <a:r>
              <a:rPr lang="de-DE" sz="6200" dirty="0" smtClean="0">
                <a:latin typeface="Lexend Deca" pitchFamily="2" charset="0"/>
              </a:rPr>
              <a:t>Lindenallee im Hamburger Bezirk Eimsbüttel</a:t>
            </a:r>
          </a:p>
          <a:p>
            <a:endParaRPr lang="de-DE" sz="6200" dirty="0" smtClean="0">
              <a:latin typeface="Lexend Deca" pitchFamily="2" charset="0"/>
            </a:endParaRPr>
          </a:p>
          <a:p>
            <a:r>
              <a:rPr lang="de-DE" sz="6200" b="1" dirty="0" smtClean="0">
                <a:latin typeface="Lexend Deca" pitchFamily="2" charset="0"/>
              </a:rPr>
              <a:t>Zielsetzungen: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6200" dirty="0" smtClean="0">
                <a:latin typeface="Lexend Deca" pitchFamily="2" charset="0"/>
              </a:rPr>
              <a:t>Klimaangepasste Umgestaltung der Lindenallee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6200" dirty="0">
              <a:latin typeface="Lexend Deca" pitchFamily="2" charset="0"/>
            </a:endParaRPr>
          </a:p>
          <a:p>
            <a:r>
              <a:rPr lang="de-DE" sz="6200" b="1" dirty="0" smtClean="0">
                <a:latin typeface="Lexend Deca" pitchFamily="2" charset="0"/>
              </a:rPr>
              <a:t>Stand der Umsetzung: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6200" dirty="0" smtClean="0">
                <a:latin typeface="Lexend Deca" pitchFamily="2" charset="0"/>
              </a:rPr>
              <a:t>Entwürfe für eine mögliche Umgestaltung vorhanden</a:t>
            </a:r>
          </a:p>
          <a:p>
            <a:r>
              <a:rPr lang="de-DE" sz="6200" dirty="0" smtClean="0">
                <a:latin typeface="Lexend Deca" pitchFamily="2" charset="0"/>
                <a:sym typeface="Wingdings" panose="05000000000000000000" pitchFamily="2" charset="2"/>
              </a:rPr>
              <a:t>Umsetzung aufgrund des Koalitionsbruchs zwischen CDU und Grünen im Jahr 2021 </a:t>
            </a:r>
          </a:p>
          <a:p>
            <a:r>
              <a:rPr lang="de-DE" sz="6200" dirty="0" smtClean="0">
                <a:latin typeface="Lexend Deca" pitchFamily="2" charset="0"/>
                <a:sym typeface="Wingdings" panose="05000000000000000000" pitchFamily="2" charset="2"/>
              </a:rPr>
              <a:t>    aktuell nicht absehbar</a:t>
            </a:r>
            <a:endParaRPr lang="de-DE" sz="6200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FC9E3-30B2-B24D-95A3-8EA8CFDE9AA9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904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Lexend Deca" pitchFamily="2" charset="0"/>
              </a:rPr>
              <a:t>3 Straßenkonzepte</a:t>
            </a:r>
            <a:endParaRPr lang="de-DE" dirty="0">
              <a:latin typeface="Lexend Deca" pitchFamily="2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FC9E3-30B2-B24D-95A3-8EA8CFDE9AA9}" type="slidenum">
              <a:rPr lang="de-DE" smtClean="0"/>
              <a:t>20</a:t>
            </a:fld>
            <a:endParaRPr lang="de-DE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1056682" y="1570038"/>
            <a:ext cx="10692405" cy="4898139"/>
          </a:xfrm>
        </p:spPr>
        <p:txBody>
          <a:bodyPr>
            <a:normAutofit/>
          </a:bodyPr>
          <a:lstStyle/>
          <a:p>
            <a:r>
              <a:rPr lang="de-DE" b="1" dirty="0" smtClean="0">
                <a:latin typeface="Lexend Deca" pitchFamily="2" charset="0"/>
              </a:rPr>
              <a:t>Besonderheiten von Maßnahmen: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>
                <a:latin typeface="Lexend Deca" pitchFamily="2" charset="0"/>
                <a:sym typeface="Wingdings" panose="05000000000000000000" pitchFamily="2" charset="2"/>
              </a:rPr>
              <a:t>Maßnahmen sind nicht immer ohne weiteres </a:t>
            </a:r>
            <a:r>
              <a:rPr lang="de-DE" dirty="0">
                <a:latin typeface="Lexend Deca" pitchFamily="2" charset="0"/>
                <a:sym typeface="Wingdings" panose="05000000000000000000" pitchFamily="2" charset="2"/>
              </a:rPr>
              <a:t>k</a:t>
            </a:r>
            <a:r>
              <a:rPr lang="de-DE" dirty="0" smtClean="0">
                <a:latin typeface="Lexend Deca" pitchFamily="2" charset="0"/>
                <a:sym typeface="Wingdings" panose="05000000000000000000" pitchFamily="2" charset="2"/>
              </a:rPr>
              <a:t>ombinierbar (Konfliktpotentiale)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>
              <a:latin typeface="Lexend Deca" pitchFamily="2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>
                <a:latin typeface="Lexend Deca" pitchFamily="2" charset="0"/>
                <a:sym typeface="Wingdings" panose="05000000000000000000" pitchFamily="2" charset="2"/>
              </a:rPr>
              <a:t>Maßnahmen können trotz primärem Anwendungsziel mehrere Funktionen erfüllen (Multifunktionalität)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>
              <a:latin typeface="Lexend Deca" pitchFamily="2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>
                <a:latin typeface="Lexend Deca" pitchFamily="2" charset="0"/>
                <a:sym typeface="Wingdings" panose="05000000000000000000" pitchFamily="2" charset="2"/>
              </a:rPr>
              <a:t>Je nach Zielkategorie können Maßnahmen positiv und negativ zugleich sein (</a:t>
            </a:r>
            <a:r>
              <a:rPr lang="de-DE" dirty="0" err="1" smtClean="0">
                <a:latin typeface="Lexend Deca" pitchFamily="2" charset="0"/>
                <a:sym typeface="Wingdings" panose="05000000000000000000" pitchFamily="2" charset="2"/>
              </a:rPr>
              <a:t>Multidirektionalität</a:t>
            </a:r>
            <a:r>
              <a:rPr lang="de-DE" dirty="0" smtClean="0">
                <a:latin typeface="Lexend Deca" pitchFamily="2" charset="0"/>
                <a:sym typeface="Wingdings" panose="05000000000000000000" pitchFamily="2" charset="2"/>
              </a:rPr>
              <a:t>)</a:t>
            </a: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87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Lexend Deca" pitchFamily="2" charset="0"/>
              </a:rPr>
              <a:t>4</a:t>
            </a:r>
            <a:r>
              <a:rPr lang="de-DE" dirty="0" smtClean="0">
                <a:latin typeface="Lexend Deca" pitchFamily="2" charset="0"/>
              </a:rPr>
              <a:t> Straßenpark - Lindenallee</a:t>
            </a:r>
            <a:endParaRPr lang="de-DE" dirty="0">
              <a:latin typeface="Lexend Deca" pitchFamily="2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FC9E3-30B2-B24D-95A3-8EA8CFDE9AA9}" type="slidenum">
              <a:rPr lang="de-DE" smtClean="0"/>
              <a:t>21</a:t>
            </a:fld>
            <a:endParaRPr lang="de-DE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1056682" y="1570038"/>
            <a:ext cx="10692405" cy="4738687"/>
          </a:xfrm>
        </p:spPr>
        <p:txBody>
          <a:bodyPr>
            <a:normAutofit/>
          </a:bodyPr>
          <a:lstStyle/>
          <a:p>
            <a:pPr algn="just"/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„</a:t>
            </a:r>
            <a:r>
              <a:rPr lang="de-DE" b="1" dirty="0"/>
              <a:t>Kleinteilige autofreie Zonen </a:t>
            </a:r>
            <a:r>
              <a:rPr lang="de-DE" dirty="0"/>
              <a:t>wären ein erheblicher Gewinn für die Lebensqualität aller Bürgerinnen und Bürger im Bezirk. Solche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 “</a:t>
            </a:r>
            <a:r>
              <a:rPr lang="de-DE" b="1" dirty="0"/>
              <a:t>Straßenparks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“ sind </a:t>
            </a:r>
            <a:r>
              <a:rPr lang="de-DE" b="1" dirty="0"/>
              <a:t>Abschnitte einer Straße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, in denen </a:t>
            </a:r>
            <a:r>
              <a:rPr lang="de-DE" b="1" dirty="0"/>
              <a:t>KFZ-Parkplätze und parkende Autos die Ausnahme</a:t>
            </a:r>
            <a:r>
              <a:rPr lang="de-DE" b="1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sind. Die Flächen sollen </a:t>
            </a:r>
            <a:r>
              <a:rPr lang="de-DE" b="1" dirty="0"/>
              <a:t>nicht für eine gewerbliche Nutzung oder andere Events 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genutzt werden, sondern </a:t>
            </a:r>
            <a:r>
              <a:rPr lang="de-DE" b="1" dirty="0"/>
              <a:t>Raum für den Alltag ohne PKW</a:t>
            </a:r>
            <a:r>
              <a:rPr lang="de-DE" dirty="0"/>
              <a:t> 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bieten. Vom Charakter ist ein Straßenpark eine </a:t>
            </a:r>
            <a:r>
              <a:rPr lang="de-DE" b="1" dirty="0"/>
              <a:t>stark begrünte Spielstraße</a:t>
            </a:r>
            <a:r>
              <a:rPr lang="de-DE" b="1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("Verkehrsberuhigter Bereich") mit der </a:t>
            </a:r>
            <a:r>
              <a:rPr lang="de-DE" b="1" dirty="0"/>
              <a:t>Möglichkeit für Lieferverkehr und Anwohnerinnen und Anwohner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 (mit </a:t>
            </a:r>
            <a:r>
              <a:rPr lang="de-DE" b="1" dirty="0"/>
              <a:t>eigener Tiefgarage/Stellplätzen</a:t>
            </a:r>
            <a:r>
              <a:rPr lang="de-DE" dirty="0"/>
              <a:t> 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oder zum </a:t>
            </a:r>
            <a:r>
              <a:rPr lang="de-DE" b="1" dirty="0" err="1"/>
              <a:t>Be</a:t>
            </a:r>
            <a:r>
              <a:rPr lang="de-DE" b="1" dirty="0"/>
              <a:t>- und Entladen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) im </a:t>
            </a:r>
            <a:r>
              <a:rPr lang="de-DE" b="1" dirty="0"/>
              <a:t>Schritttempo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 einzufahren. Die Zufahrt kann z.B. mit einfahrbaren </a:t>
            </a:r>
            <a:r>
              <a:rPr lang="de-DE" b="1" dirty="0"/>
              <a:t>Pollern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 reguliert werden. Denkbar wäre im oder am Straßenpark </a:t>
            </a:r>
            <a:r>
              <a:rPr lang="de-DE" b="1" dirty="0"/>
              <a:t>Parkplätze für Car-Sharing und Elektroautos 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bereitzustellen.“ (Bezirksversammlung Eimsbüttel 2019)</a:t>
            </a:r>
          </a:p>
          <a:p>
            <a:endParaRPr lang="de-DE" dirty="0" smtClean="0">
              <a:latin typeface="Lexend Deca" pitchFamily="2" charset="0"/>
            </a:endParaRPr>
          </a:p>
          <a:p>
            <a:r>
              <a:rPr lang="de-DE" dirty="0" smtClean="0">
                <a:latin typeface="Lexend Deca" pitchFamily="2" charset="0"/>
              </a:rPr>
              <a:t>Welche Zielkategorien werden direkt adressiert?</a:t>
            </a:r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8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Lexend Deca" pitchFamily="2" charset="0"/>
              </a:rPr>
              <a:t>4</a:t>
            </a:r>
            <a:r>
              <a:rPr lang="de-DE" dirty="0" smtClean="0">
                <a:latin typeface="Lexend Deca" pitchFamily="2" charset="0"/>
              </a:rPr>
              <a:t> Straßenpark - Lindenallee</a:t>
            </a:r>
            <a:endParaRPr lang="de-DE" dirty="0">
              <a:latin typeface="Lexend Deca" pitchFamily="2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FC9E3-30B2-B24D-95A3-8EA8CFDE9AA9}" type="slidenum">
              <a:rPr lang="de-DE" smtClean="0"/>
              <a:t>22</a:t>
            </a:fld>
            <a:endParaRPr lang="de-DE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1056682" y="1570038"/>
            <a:ext cx="10692405" cy="4738687"/>
          </a:xfrm>
        </p:spPr>
        <p:txBody>
          <a:bodyPr>
            <a:normAutofit/>
          </a:bodyPr>
          <a:lstStyle/>
          <a:p>
            <a:r>
              <a:rPr lang="de-DE" b="1" dirty="0" smtClean="0">
                <a:latin typeface="Lexend Deca" pitchFamily="2" charset="0"/>
              </a:rPr>
              <a:t>Welche Zielkategorien werden direkt adressiert?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de-DE" dirty="0">
                <a:latin typeface="Lexend Deca" pitchFamily="2" charset="0"/>
                <a:sym typeface="Wingdings" panose="05000000000000000000" pitchFamily="2" charset="2"/>
              </a:rPr>
              <a:t>Formen und Arten der Begrünung im Straßenraum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de-DE" dirty="0" smtClean="0">
                <a:latin typeface="Lexend Deca" pitchFamily="2" charset="0"/>
              </a:rPr>
              <a:t>Push-Maßnahmen </a:t>
            </a:r>
            <a:r>
              <a:rPr lang="de-DE" dirty="0">
                <a:latin typeface="Lexend Deca" pitchFamily="2" charset="0"/>
              </a:rPr>
              <a:t>zur Einschränkung und Reduktion des Kfz-Verkehrs im Straßenraum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de-DE" dirty="0" smtClean="0">
                <a:latin typeface="Lexend Deca" pitchFamily="2" charset="0"/>
                <a:sym typeface="Wingdings" panose="05000000000000000000" pitchFamily="2" charset="2"/>
              </a:rPr>
              <a:t>Stärkung </a:t>
            </a:r>
            <a:r>
              <a:rPr lang="de-DE" dirty="0">
                <a:latin typeface="Lexend Deca" pitchFamily="2" charset="0"/>
                <a:sym typeface="Wingdings" panose="05000000000000000000" pitchFamily="2" charset="2"/>
              </a:rPr>
              <a:t>des Öffentlichen Verkehrs und alternativer Mobilitätsangebote, auch durch Verkehrsversuche</a:t>
            </a:r>
            <a:endParaRPr lang="de-DE" dirty="0" smtClean="0">
              <a:latin typeface="Lexend Deca" pitchFamily="2" charset="0"/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de-DE" dirty="0">
                <a:latin typeface="Lexend Deca" pitchFamily="2" charset="0"/>
                <a:sym typeface="Wingdings" panose="05000000000000000000" pitchFamily="2" charset="2"/>
              </a:rPr>
              <a:t>Maßnahmen zur Berücksichtigung besonderer </a:t>
            </a:r>
            <a:r>
              <a:rPr lang="de-DE" dirty="0" smtClean="0">
                <a:latin typeface="Lexend Deca" pitchFamily="2" charset="0"/>
                <a:sym typeface="Wingdings" panose="05000000000000000000" pitchFamily="2" charset="2"/>
              </a:rPr>
              <a:t>Nutzergruppen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de-DE" dirty="0" smtClean="0">
              <a:latin typeface="Lexend Deca" pitchFamily="2" charset="0"/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de-DE" dirty="0" smtClean="0">
                <a:latin typeface="Lexend Deca" pitchFamily="2" charset="0"/>
                <a:sym typeface="Wingdings" panose="05000000000000000000" pitchFamily="2" charset="2"/>
              </a:rPr>
              <a:t>Ergänzungen durch nicht direkt adressiere Zielkategorien zielführend</a:t>
            </a:r>
            <a:endParaRPr lang="de-DE" dirty="0">
              <a:latin typeface="Lexend Deca" pitchFamily="2" charset="0"/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</a:pPr>
            <a:r>
              <a:rPr lang="de-DE" dirty="0" smtClean="0">
                <a:latin typeface="Lexend Deca" pitchFamily="2" charset="0"/>
                <a:sym typeface="Wingdings" panose="05000000000000000000" pitchFamily="2" charset="2"/>
              </a:rPr>
              <a:t> Zusammenstellung passgenauer Maßnahmen mit dem Ziel eines Straßenkonzepts      </a:t>
            </a:r>
          </a:p>
          <a:p>
            <a:pPr>
              <a:spcBef>
                <a:spcPts val="0"/>
              </a:spcBef>
            </a:pPr>
            <a:r>
              <a:rPr lang="de-DE" dirty="0">
                <a:latin typeface="Lexend Deca" pitchFamily="2" charset="0"/>
                <a:sym typeface="Wingdings" panose="05000000000000000000" pitchFamily="2" charset="2"/>
              </a:rPr>
              <a:t> </a:t>
            </a:r>
            <a:r>
              <a:rPr lang="de-DE" dirty="0" smtClean="0">
                <a:latin typeface="Lexend Deca" pitchFamily="2" charset="0"/>
                <a:sym typeface="Wingdings" panose="05000000000000000000" pitchFamily="2" charset="2"/>
              </a:rPr>
              <a:t>   “Straßenpark“</a:t>
            </a:r>
          </a:p>
          <a:p>
            <a:endParaRPr lang="de-DE" dirty="0" smtClean="0">
              <a:latin typeface="Lexend Deca" pitchFamily="2" charset="0"/>
              <a:sym typeface="Wingdings" panose="05000000000000000000" pitchFamily="2" charset="2"/>
            </a:endParaRPr>
          </a:p>
          <a:p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1432290" y="1990641"/>
            <a:ext cx="6441260" cy="50170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5815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Lexend Deca" pitchFamily="2" charset="0"/>
              </a:rPr>
              <a:t>4</a:t>
            </a:r>
            <a:r>
              <a:rPr lang="de-DE" dirty="0" smtClean="0">
                <a:latin typeface="Lexend Deca" pitchFamily="2" charset="0"/>
              </a:rPr>
              <a:t> Straßenpark - Lindenallee</a:t>
            </a:r>
            <a:endParaRPr lang="de-DE" dirty="0">
              <a:latin typeface="Lexend Deca" pitchFamily="2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FC9E3-30B2-B24D-95A3-8EA8CFDE9AA9}" type="slidenum">
              <a:rPr lang="de-DE" smtClean="0"/>
              <a:t>23</a:t>
            </a:fld>
            <a:endParaRPr lang="de-DE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5029747"/>
            <a:ext cx="4343400" cy="838200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5181599" y="5029747"/>
            <a:ext cx="18822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Quelle: Eigene Darstellung 2023.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1434374"/>
            <a:ext cx="11162905" cy="3477491"/>
          </a:xfrm>
          <a:prstGeom prst="rect">
            <a:avLst/>
          </a:prstGeom>
        </p:spPr>
      </p:pic>
      <p:sp>
        <p:nvSpPr>
          <p:cNvPr id="16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1056682" y="1570038"/>
            <a:ext cx="10692405" cy="4738687"/>
          </a:xfrm>
        </p:spPr>
        <p:txBody>
          <a:bodyPr>
            <a:normAutofit/>
          </a:bodyPr>
          <a:lstStyle/>
          <a:p>
            <a:endParaRPr lang="de-DE" dirty="0" smtClean="0">
              <a:latin typeface="Lexend Deca" pitchFamily="2" charset="0"/>
              <a:sym typeface="Wingdings" panose="05000000000000000000" pitchFamily="2" charset="2"/>
            </a:endParaRPr>
          </a:p>
          <a:p>
            <a:endParaRPr lang="de-DE" dirty="0">
              <a:latin typeface="Lexend Deca" pitchFamily="2" charset="0"/>
              <a:sym typeface="Wingdings" panose="05000000000000000000" pitchFamily="2" charset="2"/>
            </a:endParaRPr>
          </a:p>
          <a:p>
            <a:endParaRPr lang="de-DE" dirty="0" smtClean="0">
              <a:latin typeface="Lexend Deca" pitchFamily="2" charset="0"/>
              <a:sym typeface="Wingdings" panose="05000000000000000000" pitchFamily="2" charset="2"/>
            </a:endParaRPr>
          </a:p>
          <a:p>
            <a:endParaRPr lang="de-DE" dirty="0">
              <a:latin typeface="Lexend Deca" pitchFamily="2" charset="0"/>
              <a:sym typeface="Wingdings" panose="05000000000000000000" pitchFamily="2" charset="2"/>
            </a:endParaRPr>
          </a:p>
          <a:p>
            <a:endParaRPr lang="de-DE" dirty="0" smtClean="0">
              <a:latin typeface="Lexend Deca" pitchFamily="2" charset="0"/>
              <a:sym typeface="Wingdings" panose="05000000000000000000" pitchFamily="2" charset="2"/>
            </a:endParaRPr>
          </a:p>
          <a:p>
            <a:endParaRPr lang="de-DE" dirty="0">
              <a:latin typeface="Lexend Deca" pitchFamily="2" charset="0"/>
              <a:sym typeface="Wingdings" panose="05000000000000000000" pitchFamily="2" charset="2"/>
            </a:endParaRPr>
          </a:p>
          <a:p>
            <a:endParaRPr lang="de-DE" dirty="0" smtClean="0">
              <a:latin typeface="Lexend Deca" pitchFamily="2" charset="0"/>
              <a:sym typeface="Wingdings" panose="05000000000000000000" pitchFamily="2" charset="2"/>
            </a:endParaRPr>
          </a:p>
          <a:p>
            <a:endParaRPr lang="de-DE" dirty="0">
              <a:latin typeface="Lexend Deca" pitchFamily="2" charset="0"/>
              <a:sym typeface="Wingdings" panose="05000000000000000000" pitchFamily="2" charset="2"/>
            </a:endParaRPr>
          </a:p>
          <a:p>
            <a:endParaRPr lang="de-DE" dirty="0" smtClean="0">
              <a:latin typeface="Lexend Deca" pitchFamily="2" charset="0"/>
              <a:sym typeface="Wingdings" panose="05000000000000000000" pitchFamily="2" charset="2"/>
            </a:endParaRPr>
          </a:p>
          <a:p>
            <a:endParaRPr lang="de-DE" dirty="0">
              <a:latin typeface="Lexend Deca" pitchFamily="2" charset="0"/>
              <a:sym typeface="Wingdings" panose="05000000000000000000" pitchFamily="2" charset="2"/>
            </a:endParaRPr>
          </a:p>
          <a:p>
            <a:endParaRPr lang="de-DE" dirty="0" smtClean="0">
              <a:latin typeface="Lexend Deca" pitchFamily="2" charset="0"/>
              <a:sym typeface="Wingdings" panose="05000000000000000000" pitchFamily="2" charset="2"/>
            </a:endParaRPr>
          </a:p>
          <a:p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54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Lexend Deca" pitchFamily="2" charset="0"/>
              </a:rPr>
              <a:t>5 Fazit</a:t>
            </a:r>
            <a:endParaRPr lang="de-DE" dirty="0">
              <a:latin typeface="Lexend Deca" pitchFamily="2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FC9E3-30B2-B24D-95A3-8EA8CFDE9AA9}" type="slidenum">
              <a:rPr lang="de-DE" smtClean="0"/>
              <a:t>24</a:t>
            </a:fld>
            <a:endParaRPr lang="de-DE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1056682" y="1570038"/>
            <a:ext cx="10692405" cy="4738687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dirty="0" smtClean="0">
                <a:latin typeface="Lexend Deca" pitchFamily="2" charset="0"/>
                <a:sym typeface="Wingdings" panose="05000000000000000000" pitchFamily="2" charset="2"/>
              </a:rPr>
              <a:t>Ökologische Maßnahmen werden im Rahmen der Straßenraumgestaltung bisher unzureichend berücksichtigt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de-DE" dirty="0" smtClean="0">
              <a:latin typeface="Lexend Deca" pitchFamily="2" charset="0"/>
            </a:endParaRP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dirty="0" smtClean="0">
                <a:latin typeface="Lexend Deca" pitchFamily="2" charset="0"/>
              </a:rPr>
              <a:t>Identifikation von Inhalten alternativer Straßenkonzepte</a:t>
            </a:r>
          </a:p>
          <a:p>
            <a:pPr>
              <a:spcBef>
                <a:spcPts val="0"/>
              </a:spcBef>
            </a:pPr>
            <a:r>
              <a:rPr lang="de-DE" dirty="0" smtClean="0">
                <a:latin typeface="Lexend Deca" pitchFamily="2" charset="0"/>
                <a:sym typeface="Wingdings" panose="05000000000000000000" pitchFamily="2" charset="2"/>
              </a:rPr>
              <a:t> Neue Akzente und Zielsetzungen</a:t>
            </a:r>
            <a:endParaRPr lang="de-DE" dirty="0">
              <a:latin typeface="Lexend Deca" pitchFamily="2" charset="0"/>
            </a:endParaRP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de-DE" dirty="0">
              <a:latin typeface="Lexend Deca" pitchFamily="2" charset="0"/>
            </a:endParaRP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dirty="0" smtClean="0">
                <a:latin typeface="Lexend Deca" pitchFamily="2" charset="0"/>
              </a:rPr>
              <a:t>Alternative Straßenkonzepte und Maßnahmen als Ansatzpunkte für die Entwicklung zukunftsfähiger, multifunktionaler Straßen</a:t>
            </a:r>
          </a:p>
          <a:p>
            <a:pPr>
              <a:spcBef>
                <a:spcPts val="0"/>
              </a:spcBef>
            </a:pPr>
            <a:endParaRPr lang="de-DE" dirty="0" smtClean="0">
              <a:latin typeface="Lexend Deca" pitchFamily="2" charset="0"/>
            </a:endParaRPr>
          </a:p>
          <a:p>
            <a:pPr>
              <a:spcBef>
                <a:spcPts val="0"/>
              </a:spcBef>
            </a:pPr>
            <a:endParaRPr lang="de-DE" dirty="0">
              <a:latin typeface="Lexend Deca" pitchFamily="2" charset="0"/>
            </a:endParaRPr>
          </a:p>
          <a:p>
            <a:pPr>
              <a:spcBef>
                <a:spcPts val="0"/>
              </a:spcBef>
            </a:pPr>
            <a:r>
              <a:rPr lang="de-DE" dirty="0" smtClean="0">
                <a:latin typeface="Lexend Deca" pitchFamily="2" charset="0"/>
                <a:sym typeface="Wingdings" panose="05000000000000000000" pitchFamily="2" charset="2"/>
              </a:rPr>
              <a:t> </a:t>
            </a:r>
            <a:r>
              <a:rPr lang="de-DE" dirty="0" smtClean="0">
                <a:latin typeface="Lexend Deca" pitchFamily="2" charset="0"/>
              </a:rPr>
              <a:t>Wie können neue Akzente und Zielsetzungen in die institutionalisierte  </a:t>
            </a:r>
          </a:p>
          <a:p>
            <a:pPr>
              <a:spcBef>
                <a:spcPts val="0"/>
              </a:spcBef>
            </a:pPr>
            <a:r>
              <a:rPr lang="de-DE" dirty="0">
                <a:latin typeface="Lexend Deca" pitchFamily="2" charset="0"/>
              </a:rPr>
              <a:t> </a:t>
            </a:r>
            <a:r>
              <a:rPr lang="de-DE" dirty="0" smtClean="0">
                <a:latin typeface="Lexend Deca" pitchFamily="2" charset="0"/>
              </a:rPr>
              <a:t>   Straßenplanung integriert werden?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>
              <a:latin typeface="Lexend Deca" pitchFamily="2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>
              <a:latin typeface="Lexend Deca" pitchFamily="2" charset="0"/>
              <a:sym typeface="Wingdings" panose="05000000000000000000" pitchFamily="2" charset="2"/>
            </a:endParaRPr>
          </a:p>
          <a:p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de-DE" dirty="0">
              <a:latin typeface="Lexend Deca" pitchFamily="2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>
              <a:latin typeface="Lexend Deca" pitchFamily="2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>
              <a:latin typeface="Lexend Deca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>
              <a:latin typeface="Lexend Deca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63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de-DE" sz="4800" dirty="0">
                <a:latin typeface="Lexend Deca"/>
              </a:rPr>
              <a:t>Kontakt</a:t>
            </a:r>
            <a:endParaRPr sz="4800" dirty="0">
              <a:latin typeface="Lexend Deca"/>
            </a:endParaRP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4"/>
          </p:nvPr>
        </p:nvSpPr>
        <p:spPr bwMode="auto">
          <a:xfrm>
            <a:off x="5386677" y="2636912"/>
            <a:ext cx="6608193" cy="3489325"/>
          </a:xfrm>
        </p:spPr>
        <p:txBody>
          <a:bodyPr>
            <a:noAutofit/>
          </a:bodyPr>
          <a:lstStyle>
            <a:lvl1pPr marL="0" indent="0">
              <a:lnSpc>
                <a:spcPts val="2600"/>
              </a:lnSpc>
              <a:buFontTx/>
              <a:buNone/>
              <a:defRPr sz="2000"/>
            </a:lvl1pPr>
            <a:lvl2pPr marL="325800" indent="0">
              <a:lnSpc>
                <a:spcPts val="2400"/>
              </a:lnSpc>
              <a:buFontTx/>
              <a:buNone/>
              <a:defRPr sz="2000"/>
            </a:lvl2pPr>
            <a:lvl3pPr marL="783000" indent="0">
              <a:lnSpc>
                <a:spcPts val="2400"/>
              </a:lnSpc>
              <a:buFontTx/>
              <a:buNone/>
              <a:defRPr sz="2000"/>
            </a:lvl3pPr>
            <a:lvl4pPr marL="1240200" indent="0">
              <a:lnSpc>
                <a:spcPts val="2400"/>
              </a:lnSpc>
              <a:buFontTx/>
              <a:buNone/>
              <a:defRPr sz="2000"/>
            </a:lvl4pPr>
            <a:lvl5pPr marL="1697400" indent="0">
              <a:lnSpc>
                <a:spcPts val="2400"/>
              </a:lnSpc>
              <a:buFontTx/>
              <a:buNone/>
              <a:defRPr sz="2000"/>
            </a:lvl5pPr>
          </a:lstStyle>
          <a:p>
            <a:pPr>
              <a:lnSpc>
                <a:spcPct val="100000"/>
              </a:lnSpc>
              <a:defRPr/>
            </a:pPr>
            <a:r>
              <a:rPr lang="de-DE" sz="1800" dirty="0">
                <a:latin typeface="Lexend Deca"/>
              </a:rPr>
              <a:t>Kooperativer Forschungsverbund LILAS</a:t>
            </a:r>
            <a:endParaRPr sz="2400" dirty="0">
              <a:latin typeface="Lexend Deca"/>
            </a:endParaRPr>
          </a:p>
          <a:p>
            <a:pPr>
              <a:lnSpc>
                <a:spcPct val="100000"/>
              </a:lnSpc>
              <a:defRPr/>
            </a:pPr>
            <a:r>
              <a:rPr lang="de-DE" sz="1800" dirty="0" err="1">
                <a:latin typeface="Lexend Deca"/>
              </a:rPr>
              <a:t>HafenCity</a:t>
            </a:r>
            <a:r>
              <a:rPr lang="de-DE" sz="1800" dirty="0">
                <a:latin typeface="Lexend Deca"/>
              </a:rPr>
              <a:t> Universität Hamburg HCU</a:t>
            </a:r>
            <a:br>
              <a:rPr lang="de-DE" sz="1800" dirty="0">
                <a:latin typeface="Lexend Deca"/>
              </a:rPr>
            </a:br>
            <a:r>
              <a:rPr lang="de-DE" sz="1800" dirty="0">
                <a:latin typeface="Lexend Deca" pitchFamily="2" charset="0"/>
              </a:rPr>
              <a:t>Landschaftsarchitektur und Landschaftsplanung</a:t>
            </a:r>
            <a:br>
              <a:rPr lang="de-DE" sz="1800" dirty="0">
                <a:latin typeface="Lexend Deca" pitchFamily="2" charset="0"/>
              </a:rPr>
            </a:br>
            <a:r>
              <a:rPr lang="de-DE" sz="1800" dirty="0">
                <a:latin typeface="Lexend Deca"/>
              </a:rPr>
              <a:t>Henning-Voscherau-Platz 1</a:t>
            </a:r>
            <a:br>
              <a:rPr lang="de-DE" sz="1800" dirty="0">
                <a:latin typeface="Lexend Deca"/>
              </a:rPr>
            </a:br>
            <a:r>
              <a:rPr lang="de-DE" sz="1800" dirty="0">
                <a:latin typeface="Lexend Deca"/>
              </a:rPr>
              <a:t>20457 Hamburg</a:t>
            </a:r>
            <a:endParaRPr sz="2400" dirty="0">
              <a:latin typeface="Lexend Deca"/>
            </a:endParaRPr>
          </a:p>
          <a:p>
            <a:pPr>
              <a:lnSpc>
                <a:spcPct val="100000"/>
              </a:lnSpc>
              <a:defRPr/>
            </a:pPr>
            <a:r>
              <a:rPr lang="de-DE" sz="1800" dirty="0">
                <a:latin typeface="Lexend Deca"/>
              </a:rPr>
              <a:t>Projektleitung: Prof. Antje </a:t>
            </a:r>
            <a:r>
              <a:rPr lang="de-DE" sz="1800" dirty="0" err="1">
                <a:latin typeface="Lexend Deca"/>
              </a:rPr>
              <a:t>Stokman</a:t>
            </a:r>
            <a:r>
              <a:rPr lang="de-DE" sz="1800" dirty="0">
                <a:latin typeface="Lexend Deca"/>
              </a:rPr>
              <a:t/>
            </a:r>
            <a:br>
              <a:rPr lang="de-DE" sz="1800" dirty="0">
                <a:latin typeface="Lexend Deca"/>
              </a:rPr>
            </a:br>
            <a:r>
              <a:rPr lang="de-DE" sz="1800" dirty="0">
                <a:latin typeface="Lexend Deca"/>
              </a:rPr>
              <a:t>Projektkoordination: Dipl.-Ing. Stefan Kreutz</a:t>
            </a:r>
            <a:endParaRPr sz="2400" dirty="0">
              <a:latin typeface="Lexend Deca"/>
            </a:endParaRPr>
          </a:p>
          <a:p>
            <a:pPr>
              <a:lnSpc>
                <a:spcPct val="100000"/>
              </a:lnSpc>
              <a:defRPr/>
            </a:pPr>
            <a:r>
              <a:rPr lang="de-DE" sz="1800" dirty="0">
                <a:latin typeface="Lexend Deca"/>
              </a:rPr>
              <a:t>Mail: lilas@hcu-hamburg.de</a:t>
            </a:r>
          </a:p>
          <a:p>
            <a:pPr>
              <a:lnSpc>
                <a:spcPct val="100000"/>
              </a:lnSpc>
              <a:defRPr/>
            </a:pPr>
            <a:r>
              <a:rPr lang="de-DE" sz="1800" dirty="0">
                <a:latin typeface="Lexend Deca"/>
              </a:rPr>
              <a:t>Web: </a:t>
            </a:r>
            <a:r>
              <a:rPr lang="de-DE" sz="1800" b="0" i="0" u="none" strike="noStrike" cap="none" spc="0" dirty="0">
                <a:solidFill>
                  <a:schemeClr val="tx1"/>
                </a:solidFill>
                <a:latin typeface="Lexend Deca"/>
                <a:ea typeface="Lexend Deca"/>
                <a:cs typeface="Lexend Deca"/>
              </a:rPr>
              <a:t>https://www.hcu-hamburg.de/lilas/</a:t>
            </a:r>
            <a:endParaRPr sz="2400" dirty="0">
              <a:latin typeface="Lexend Deca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24600"/>
            <a:ext cx="639763" cy="533400"/>
          </a:xfrm>
        </p:spPr>
        <p:txBody>
          <a:bodyPr/>
          <a:lstStyle/>
          <a:p>
            <a:pPr>
              <a:defRPr/>
            </a:pPr>
            <a:fld id="{51BFC9E3-30B2-B24D-95A3-8EA8CFDE9AA9}" type="slidenum">
              <a:rPr/>
              <a:t>25</a:t>
            </a:fld>
            <a:endParaRPr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879976" y="705868"/>
            <a:ext cx="2374607" cy="1265969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C77DDC1B-F880-46F9-8A2E-36411FF1E856}"/>
              </a:ext>
            </a:extLst>
          </p:cNvPr>
          <p:cNvSpPr txBox="1"/>
          <p:nvPr/>
        </p:nvSpPr>
        <p:spPr>
          <a:xfrm>
            <a:off x="69261" y="1844824"/>
            <a:ext cx="3218427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Christoph Meyer </a:t>
            </a:r>
            <a:r>
              <a:rPr lang="de-DE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(</a:t>
            </a:r>
            <a:r>
              <a:rPr lang="de-DE" sz="1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M.A. Angewandte Humangeographie)</a:t>
            </a:r>
            <a:endParaRPr lang="de-DE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de-DE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Email: </a:t>
            </a:r>
            <a:r>
              <a:rPr lang="de-DE" sz="1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christoph.meyer.vpl@tuhh.de</a:t>
            </a:r>
            <a:endParaRPr lang="de-DE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de-DE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Telefon: +49(0) 40 </a:t>
            </a:r>
            <a:r>
              <a:rPr lang="de-DE" sz="1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42878-3902</a:t>
            </a:r>
            <a:endParaRPr lang="de-DE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endParaRPr lang="de-DE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de-DE" sz="1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Technische </a:t>
            </a:r>
            <a:r>
              <a:rPr lang="de-DE" sz="140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Universität Hamburg</a:t>
            </a:r>
            <a:endParaRPr lang="de-DE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de-DE" sz="11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Institut für Verkehrsplanung und Logistik</a:t>
            </a:r>
            <a:endParaRPr lang="de-DE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9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Lexend Deca" pitchFamily="2" charset="0"/>
              </a:rPr>
              <a:t>1 Ausgangspunkt</a:t>
            </a:r>
            <a:endParaRPr lang="de-DE" dirty="0">
              <a:latin typeface="Lexend Deca" pitchFamily="2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412776"/>
            <a:ext cx="4341092" cy="3255819"/>
          </a:xfrm>
          <a:prstGeom prst="rect">
            <a:avLst/>
          </a:prstGeom>
        </p:spPr>
      </p:pic>
      <p:pic>
        <p:nvPicPr>
          <p:cNvPr id="9" name="Inhaltsplatzhalt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44" y="1402290"/>
            <a:ext cx="4036290" cy="3027218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946" y="1407865"/>
            <a:ext cx="4208703" cy="3156528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047" y="3804233"/>
            <a:ext cx="3734422" cy="2800816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469" y="3804233"/>
            <a:ext cx="3735065" cy="2801299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9956336" y="6164608"/>
            <a:ext cx="1189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000" dirty="0" smtClean="0"/>
              <a:t>Quelle:</a:t>
            </a:r>
          </a:p>
          <a:p>
            <a:pPr algn="l"/>
            <a:r>
              <a:rPr lang="de-DE" sz="1000" dirty="0" smtClean="0"/>
              <a:t>Eigene Bilder 2022.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FC9E3-30B2-B24D-95A3-8EA8CFDE9AA9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1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>
          <a:xfrm>
            <a:off x="8308068" y="6337099"/>
            <a:ext cx="2743200" cy="365125"/>
          </a:xfrm>
        </p:spPr>
        <p:txBody>
          <a:bodyPr/>
          <a:lstStyle/>
          <a:p>
            <a:pPr>
              <a:defRPr/>
            </a:pPr>
            <a:fld id="{51BFC9E3-30B2-B24D-95A3-8EA8CFDE9AA9}" type="slidenum">
              <a:rPr lang="de-DE" smtClean="0"/>
              <a:t>4</a:t>
            </a:fld>
            <a:endParaRPr lang="de-DE"/>
          </a:p>
        </p:txBody>
      </p:sp>
      <p:graphicFrame>
        <p:nvGraphicFramePr>
          <p:cNvPr id="29" name="Diagramm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4370246"/>
              </p:ext>
            </p:extLst>
          </p:nvPr>
        </p:nvGraphicFramePr>
        <p:xfrm>
          <a:off x="2421417" y="895148"/>
          <a:ext cx="8418308" cy="6087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Textfeld 29"/>
          <p:cNvSpPr txBox="1"/>
          <p:nvPr/>
        </p:nvSpPr>
        <p:spPr>
          <a:xfrm>
            <a:off x="7622543" y="1194832"/>
            <a:ext cx="217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100% = 6125 m²</a:t>
            </a:r>
            <a:endParaRPr lang="de-DE" b="1" dirty="0"/>
          </a:p>
        </p:txBody>
      </p:sp>
      <p:sp>
        <p:nvSpPr>
          <p:cNvPr id="31" name="Freihandform 30"/>
          <p:cNvSpPr/>
          <p:nvPr/>
        </p:nvSpPr>
        <p:spPr>
          <a:xfrm>
            <a:off x="5592364" y="1414913"/>
            <a:ext cx="1021538" cy="2312429"/>
          </a:xfrm>
          <a:custGeom>
            <a:avLst/>
            <a:gdLst>
              <a:gd name="connsiteX0" fmla="*/ 0 w 928522"/>
              <a:gd name="connsiteY0" fmla="*/ 211830 h 2150075"/>
              <a:gd name="connsiteX1" fmla="*/ 928522 w 928522"/>
              <a:gd name="connsiteY1" fmla="*/ 2150075 h 2150075"/>
              <a:gd name="connsiteX2" fmla="*/ 928522 w 928522"/>
              <a:gd name="connsiteY2" fmla="*/ 0 h 2150075"/>
              <a:gd name="connsiteX3" fmla="*/ 663734 w 928522"/>
              <a:gd name="connsiteY3" fmla="*/ 10591 h 2150075"/>
              <a:gd name="connsiteX4" fmla="*/ 374233 w 928522"/>
              <a:gd name="connsiteY4" fmla="*/ 70610 h 2150075"/>
              <a:gd name="connsiteX5" fmla="*/ 0 w 928522"/>
              <a:gd name="connsiteY5" fmla="*/ 211830 h 215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8522" h="2150075">
                <a:moveTo>
                  <a:pt x="0" y="211830"/>
                </a:moveTo>
                <a:lnTo>
                  <a:pt x="928522" y="2150075"/>
                </a:lnTo>
                <a:lnTo>
                  <a:pt x="928522" y="0"/>
                </a:lnTo>
                <a:lnTo>
                  <a:pt x="663734" y="10591"/>
                </a:lnTo>
                <a:lnTo>
                  <a:pt x="374233" y="70610"/>
                </a:lnTo>
                <a:lnTo>
                  <a:pt x="0" y="21183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/>
          <p:cNvSpPr txBox="1"/>
          <p:nvPr/>
        </p:nvSpPr>
        <p:spPr>
          <a:xfrm>
            <a:off x="9164858" y="3036047"/>
            <a:ext cx="2739853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b="1" dirty="0" smtClean="0"/>
              <a:t>Anmerkung</a:t>
            </a:r>
            <a:r>
              <a:rPr lang="de-DE" dirty="0" smtClean="0"/>
              <a:t>:</a:t>
            </a:r>
          </a:p>
          <a:p>
            <a:r>
              <a:rPr lang="de-DE" u="sng" dirty="0" smtClean="0"/>
              <a:t>Mindestens</a:t>
            </a:r>
            <a:r>
              <a:rPr lang="de-DE" dirty="0" smtClean="0"/>
              <a:t> 60% des </a:t>
            </a:r>
          </a:p>
          <a:p>
            <a:r>
              <a:rPr lang="de-DE" dirty="0" smtClean="0"/>
              <a:t>Straßenraums werden</a:t>
            </a:r>
          </a:p>
          <a:p>
            <a:r>
              <a:rPr lang="de-DE" dirty="0" smtClean="0"/>
              <a:t>Durch den Kfz-Verkehr </a:t>
            </a:r>
          </a:p>
          <a:p>
            <a:r>
              <a:rPr lang="de-DE" dirty="0" smtClean="0"/>
              <a:t>beansprucht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867903" y="3490798"/>
            <a:ext cx="3263541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 smtClean="0"/>
              <a:t>Anmerkung</a:t>
            </a:r>
            <a:r>
              <a:rPr lang="de-DE" dirty="0" smtClean="0"/>
              <a:t>:</a:t>
            </a:r>
          </a:p>
          <a:p>
            <a:r>
              <a:rPr lang="de-DE" dirty="0" smtClean="0"/>
              <a:t>Illegal geparkte Fahrzeuge</a:t>
            </a:r>
            <a:endParaRPr lang="de-DE" dirty="0"/>
          </a:p>
          <a:p>
            <a:r>
              <a:rPr lang="de-DE" dirty="0"/>
              <a:t>k</a:t>
            </a:r>
            <a:r>
              <a:rPr lang="de-DE" dirty="0" smtClean="0"/>
              <a:t>önnen den realen </a:t>
            </a:r>
          </a:p>
          <a:p>
            <a:r>
              <a:rPr lang="de-DE" dirty="0" smtClean="0"/>
              <a:t>Parkplatzanteil</a:t>
            </a:r>
          </a:p>
          <a:p>
            <a:r>
              <a:rPr lang="de-DE" dirty="0"/>
              <a:t>a</a:t>
            </a:r>
            <a:r>
              <a:rPr lang="de-DE" dirty="0" smtClean="0"/>
              <a:t>uf Kosten von Gehweg-</a:t>
            </a:r>
          </a:p>
          <a:p>
            <a:r>
              <a:rPr lang="de-DE" dirty="0"/>
              <a:t>u</a:t>
            </a:r>
            <a:r>
              <a:rPr lang="de-DE" dirty="0" smtClean="0"/>
              <a:t>nd Fahrbahnanteilen </a:t>
            </a:r>
          </a:p>
          <a:p>
            <a:r>
              <a:rPr lang="de-DE" dirty="0" smtClean="0"/>
              <a:t>erhöhen</a:t>
            </a:r>
          </a:p>
          <a:p>
            <a:endParaRPr lang="de-DE" b="1" dirty="0" smtClean="0"/>
          </a:p>
        </p:txBody>
      </p:sp>
      <p:sp>
        <p:nvSpPr>
          <p:cNvPr id="35" name="Freihandform 34"/>
          <p:cNvSpPr/>
          <p:nvPr/>
        </p:nvSpPr>
        <p:spPr>
          <a:xfrm>
            <a:off x="4530361" y="3774711"/>
            <a:ext cx="4417895" cy="2325686"/>
          </a:xfrm>
          <a:custGeom>
            <a:avLst/>
            <a:gdLst>
              <a:gd name="connsiteX0" fmla="*/ 1894668 w 4006312"/>
              <a:gd name="connsiteY0" fmla="*/ 0 h 2158139"/>
              <a:gd name="connsiteX1" fmla="*/ 0 w 4006312"/>
              <a:gd name="connsiteY1" fmla="*/ 1026763 h 2158139"/>
              <a:gd name="connsiteX2" fmla="*/ 271221 w 4006312"/>
              <a:gd name="connsiteY2" fmla="*/ 1410346 h 2158139"/>
              <a:gd name="connsiteX3" fmla="*/ 488197 w 4006312"/>
              <a:gd name="connsiteY3" fmla="*/ 1642821 h 2158139"/>
              <a:gd name="connsiteX4" fmla="*/ 709048 w 4006312"/>
              <a:gd name="connsiteY4" fmla="*/ 1797804 h 2158139"/>
              <a:gd name="connsiteX5" fmla="*/ 980268 w 4006312"/>
              <a:gd name="connsiteY5" fmla="*/ 1956662 h 2158139"/>
              <a:gd name="connsiteX6" fmla="*/ 1112004 w 4006312"/>
              <a:gd name="connsiteY6" fmla="*/ 2030278 h 2158139"/>
              <a:gd name="connsiteX7" fmla="*/ 1449092 w 4006312"/>
              <a:gd name="connsiteY7" fmla="*/ 2111645 h 2158139"/>
              <a:gd name="connsiteX8" fmla="*/ 1720312 w 4006312"/>
              <a:gd name="connsiteY8" fmla="*/ 2158139 h 2158139"/>
              <a:gd name="connsiteX9" fmla="*/ 2061275 w 4006312"/>
              <a:gd name="connsiteY9" fmla="*/ 2142641 h 2158139"/>
              <a:gd name="connsiteX10" fmla="*/ 2309248 w 4006312"/>
              <a:gd name="connsiteY10" fmla="*/ 2123268 h 2158139"/>
              <a:gd name="connsiteX11" fmla="*/ 2692831 w 4006312"/>
              <a:gd name="connsiteY11" fmla="*/ 2003156 h 2158139"/>
              <a:gd name="connsiteX12" fmla="*/ 2995048 w 4006312"/>
              <a:gd name="connsiteY12" fmla="*/ 1844299 h 2158139"/>
              <a:gd name="connsiteX13" fmla="*/ 3231397 w 4006312"/>
              <a:gd name="connsiteY13" fmla="*/ 1704814 h 2158139"/>
              <a:gd name="connsiteX14" fmla="*/ 3502617 w 4006312"/>
              <a:gd name="connsiteY14" fmla="*/ 1449092 h 2158139"/>
              <a:gd name="connsiteX15" fmla="*/ 3704095 w 4006312"/>
              <a:gd name="connsiteY15" fmla="*/ 1154624 h 2158139"/>
              <a:gd name="connsiteX16" fmla="*/ 3866827 w 4006312"/>
              <a:gd name="connsiteY16" fmla="*/ 829160 h 2158139"/>
              <a:gd name="connsiteX17" fmla="*/ 3940444 w 4006312"/>
              <a:gd name="connsiteY17" fmla="*/ 658678 h 2158139"/>
              <a:gd name="connsiteX18" fmla="*/ 4006312 w 4006312"/>
              <a:gd name="connsiteY18" fmla="*/ 399082 h 2158139"/>
              <a:gd name="connsiteX19" fmla="*/ 1894668 w 4006312"/>
              <a:gd name="connsiteY19" fmla="*/ 0 h 2158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06312" h="2158139">
                <a:moveTo>
                  <a:pt x="1894668" y="0"/>
                </a:moveTo>
                <a:lnTo>
                  <a:pt x="0" y="1026763"/>
                </a:lnTo>
                <a:lnTo>
                  <a:pt x="271221" y="1410346"/>
                </a:lnTo>
                <a:lnTo>
                  <a:pt x="488197" y="1642821"/>
                </a:lnTo>
                <a:lnTo>
                  <a:pt x="709048" y="1797804"/>
                </a:lnTo>
                <a:lnTo>
                  <a:pt x="980268" y="1956662"/>
                </a:lnTo>
                <a:lnTo>
                  <a:pt x="1112004" y="2030278"/>
                </a:lnTo>
                <a:lnTo>
                  <a:pt x="1449092" y="2111645"/>
                </a:lnTo>
                <a:lnTo>
                  <a:pt x="1720312" y="2158139"/>
                </a:lnTo>
                <a:lnTo>
                  <a:pt x="2061275" y="2142641"/>
                </a:lnTo>
                <a:lnTo>
                  <a:pt x="2309248" y="2123268"/>
                </a:lnTo>
                <a:lnTo>
                  <a:pt x="2692831" y="2003156"/>
                </a:lnTo>
                <a:lnTo>
                  <a:pt x="2995048" y="1844299"/>
                </a:lnTo>
                <a:lnTo>
                  <a:pt x="3231397" y="1704814"/>
                </a:lnTo>
                <a:lnTo>
                  <a:pt x="3502617" y="1449092"/>
                </a:lnTo>
                <a:lnTo>
                  <a:pt x="3704095" y="1154624"/>
                </a:lnTo>
                <a:lnTo>
                  <a:pt x="3866827" y="829160"/>
                </a:lnTo>
                <a:lnTo>
                  <a:pt x="3940444" y="658678"/>
                </a:lnTo>
                <a:lnTo>
                  <a:pt x="4006312" y="399082"/>
                </a:lnTo>
                <a:lnTo>
                  <a:pt x="1894668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Textfeld 35"/>
          <p:cNvSpPr txBox="1"/>
          <p:nvPr/>
        </p:nvSpPr>
        <p:spPr>
          <a:xfrm>
            <a:off x="6442859" y="4352573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 smtClean="0"/>
              <a:t>?</a:t>
            </a:r>
            <a:endParaRPr lang="de-DE" sz="3200" b="1" dirty="0"/>
          </a:p>
        </p:txBody>
      </p:sp>
      <p:sp>
        <p:nvSpPr>
          <p:cNvPr id="37" name="Textfeld 36"/>
          <p:cNvSpPr txBox="1"/>
          <p:nvPr/>
        </p:nvSpPr>
        <p:spPr>
          <a:xfrm>
            <a:off x="1573033" y="1633294"/>
            <a:ext cx="2765501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b="1" dirty="0" smtClean="0"/>
              <a:t>Anmerkung</a:t>
            </a:r>
            <a:r>
              <a:rPr lang="de-DE" dirty="0" smtClean="0"/>
              <a:t>:</a:t>
            </a:r>
          </a:p>
          <a:p>
            <a:r>
              <a:rPr lang="de-DE" dirty="0" smtClean="0"/>
              <a:t>Der Grünflächenanteil </a:t>
            </a:r>
          </a:p>
          <a:p>
            <a:r>
              <a:rPr lang="de-DE" dirty="0" smtClean="0"/>
              <a:t>beträgt etwa 7%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921602" y="6016111"/>
            <a:ext cx="16387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000" dirty="0" smtClean="0"/>
              <a:t>Quelle:</a:t>
            </a:r>
          </a:p>
          <a:p>
            <a:pPr algn="l"/>
            <a:r>
              <a:rPr lang="de-DE" sz="1000" dirty="0" smtClean="0"/>
              <a:t>Eigene Darstellung 2022. </a:t>
            </a:r>
          </a:p>
          <a:p>
            <a:pPr algn="l"/>
            <a:r>
              <a:rPr lang="de-DE" sz="1000" dirty="0" smtClean="0"/>
              <a:t>Daten: Julia </a:t>
            </a:r>
            <a:r>
              <a:rPr lang="de-DE" sz="1000" dirty="0" err="1" smtClean="0"/>
              <a:t>Matullat</a:t>
            </a:r>
            <a:r>
              <a:rPr lang="de-DE" sz="1000" dirty="0" smtClean="0"/>
              <a:t>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Lexend Deca" pitchFamily="2" charset="0"/>
              </a:rPr>
              <a:t>1 Ausgangspunkt</a:t>
            </a:r>
            <a:endParaRPr lang="de-DE" dirty="0">
              <a:latin typeface="Lexend Deca" pitchFamily="2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489" y="885483"/>
            <a:ext cx="5402487" cy="4051865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543" y="3021255"/>
            <a:ext cx="4341092" cy="3255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055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5" grpId="0" animBg="1"/>
      <p:bldP spid="36" grpId="0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Lexend Deca" pitchFamily="2" charset="0"/>
              </a:rPr>
              <a:t>1 Ausgangspunkt</a:t>
            </a:r>
            <a:endParaRPr lang="de-DE" dirty="0">
              <a:latin typeface="Lexend Deca" pitchFamily="2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FC9E3-30B2-B24D-95A3-8EA8CFDE9AA9}" type="slidenum">
              <a:rPr lang="de-DE" smtClean="0"/>
              <a:t>5</a:t>
            </a:fld>
            <a:endParaRPr lang="de-DE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1056682" y="1570038"/>
            <a:ext cx="10692405" cy="4738687"/>
          </a:xfrm>
        </p:spPr>
        <p:txBody>
          <a:bodyPr>
            <a:normAutofit/>
          </a:bodyPr>
          <a:lstStyle/>
          <a:p>
            <a:pPr algn="just"/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„</a:t>
            </a:r>
            <a:r>
              <a:rPr lang="de-DE" b="1" dirty="0"/>
              <a:t>Kleinteilige autofreie Zonen </a:t>
            </a:r>
            <a:r>
              <a:rPr lang="de-DE" dirty="0"/>
              <a:t>wären ein erheblicher Gewinn für die Lebensqualität aller Bürgerinnen und Bürger im Bezirk. Solche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 “</a:t>
            </a:r>
            <a:r>
              <a:rPr lang="de-DE" b="1" dirty="0"/>
              <a:t>Straßenparks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“ sind </a:t>
            </a:r>
            <a:r>
              <a:rPr lang="de-DE" b="1" dirty="0"/>
              <a:t>Abschnitte einer Straße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, in denen </a:t>
            </a:r>
            <a:r>
              <a:rPr lang="de-DE" b="1" dirty="0"/>
              <a:t>KFZ-Parkplätze und parkende Autos die Ausnahme</a:t>
            </a:r>
            <a:r>
              <a:rPr lang="de-DE" b="1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sind. Die Flächen sollen </a:t>
            </a:r>
            <a:r>
              <a:rPr lang="de-DE" b="1" dirty="0"/>
              <a:t>nicht für eine gewerbliche Nutzung oder andere Events 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genutzt werden, sondern </a:t>
            </a:r>
            <a:r>
              <a:rPr lang="de-DE" b="1" dirty="0"/>
              <a:t>Raum für den Alltag ohne PKW</a:t>
            </a:r>
            <a:r>
              <a:rPr lang="de-DE" dirty="0"/>
              <a:t> 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bieten. Vom Charakter ist ein Straßenpark eine </a:t>
            </a:r>
            <a:r>
              <a:rPr lang="de-DE" b="1" dirty="0"/>
              <a:t>stark begrünte Spielstraße</a:t>
            </a:r>
            <a:r>
              <a:rPr lang="de-DE" b="1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("Verkehrsberuhigter Bereich") mit der </a:t>
            </a:r>
            <a:r>
              <a:rPr lang="de-DE" b="1" dirty="0"/>
              <a:t>Möglichkeit für Lieferverkehr und Anwohnerinnen und Anwohner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 (mit </a:t>
            </a:r>
            <a:r>
              <a:rPr lang="de-DE" b="1" dirty="0"/>
              <a:t>eigener Tiefgarage/Stellplätzen</a:t>
            </a:r>
            <a:r>
              <a:rPr lang="de-DE" dirty="0"/>
              <a:t> 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oder zum </a:t>
            </a:r>
            <a:r>
              <a:rPr lang="de-DE" b="1" dirty="0" err="1"/>
              <a:t>Be</a:t>
            </a:r>
            <a:r>
              <a:rPr lang="de-DE" b="1" dirty="0"/>
              <a:t>- und Entladen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) im </a:t>
            </a:r>
            <a:r>
              <a:rPr lang="de-DE" b="1" dirty="0"/>
              <a:t>Schritttempo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 einzufahren. Die Zufahrt kann z.B. mit einfahrbaren </a:t>
            </a:r>
            <a:r>
              <a:rPr lang="de-DE" b="1" dirty="0"/>
              <a:t>Pollern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 reguliert werden. Denkbar wäre im oder am Straßenpark </a:t>
            </a:r>
            <a:r>
              <a:rPr lang="de-DE" b="1" dirty="0"/>
              <a:t>Parkplätze für Car-Sharing und Elektroautos 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bereitzustellen.“ (Bezirksversammlung Eimsbüttel 2019</a:t>
            </a:r>
            <a:r>
              <a:rPr lang="de-DE" dirty="0" smtClean="0">
                <a:solidFill>
                  <a:schemeClr val="tx1">
                    <a:lumMod val="75000"/>
                  </a:schemeClr>
                </a:solidFill>
              </a:rPr>
              <a:t>)</a:t>
            </a:r>
          </a:p>
          <a:p>
            <a:pPr algn="just"/>
            <a:endParaRPr lang="de-DE" dirty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r>
              <a:rPr lang="de-DE" dirty="0" smtClean="0">
                <a:solidFill>
                  <a:schemeClr val="tx1">
                    <a:lumMod val="75000"/>
                  </a:schemeClr>
                </a:solidFill>
                <a:sym typeface="Wingdings" panose="05000000000000000000" pitchFamily="2" charset="2"/>
              </a:rPr>
              <a:t>Wie genau könnten “Straßenparks“ konkret aussehen?</a:t>
            </a:r>
          </a:p>
          <a:p>
            <a:pPr algn="just"/>
            <a:r>
              <a:rPr lang="de-DE" dirty="0" smtClean="0">
                <a:solidFill>
                  <a:schemeClr val="tx1">
                    <a:lumMod val="75000"/>
                  </a:schemeClr>
                </a:solidFill>
                <a:sym typeface="Wingdings" panose="05000000000000000000" pitchFamily="2" charset="2"/>
              </a:rPr>
              <a:t>Gibt es bereits realisierte 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  <a:sym typeface="Wingdings" panose="05000000000000000000" pitchFamily="2" charset="2"/>
              </a:rPr>
              <a:t>“Straßenparks</a:t>
            </a:r>
            <a:r>
              <a:rPr lang="de-DE" dirty="0" smtClean="0">
                <a:solidFill>
                  <a:schemeClr val="tx1">
                    <a:lumMod val="75000"/>
                  </a:schemeClr>
                </a:solidFill>
                <a:sym typeface="Wingdings" panose="05000000000000000000" pitchFamily="2" charset="2"/>
              </a:rPr>
              <a:t>“?</a:t>
            </a:r>
            <a:endParaRPr lang="de-DE" dirty="0">
              <a:solidFill>
                <a:schemeClr val="tx1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74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Lexend Deca" pitchFamily="2" charset="0"/>
              </a:rPr>
              <a:t>2 Recherche zu Straßenparks</a:t>
            </a:r>
            <a:endParaRPr lang="de-DE" dirty="0">
              <a:latin typeface="Lexend Deca" pitchFamily="2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FC9E3-30B2-B24D-95A3-8EA8CFDE9AA9}" type="slidenum">
              <a:rPr lang="de-DE" smtClean="0"/>
              <a:t>6</a:t>
            </a:fld>
            <a:endParaRPr lang="de-DE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1056682" y="1570038"/>
            <a:ext cx="10692405" cy="4965516"/>
          </a:xfrm>
        </p:spPr>
        <p:txBody>
          <a:bodyPr>
            <a:normAutofit fontScale="25000" lnSpcReduction="20000"/>
          </a:bodyPr>
          <a:lstStyle/>
          <a:p>
            <a:r>
              <a:rPr lang="de-DE" sz="8000" dirty="0" smtClean="0">
                <a:latin typeface="Lexend Deca" pitchFamily="2" charset="0"/>
              </a:rPr>
              <a:t>Richtlinien für die Anlage von Stadtstraßen (RASt06):</a:t>
            </a:r>
          </a:p>
          <a:p>
            <a:endParaRPr lang="de-DE" sz="8000" dirty="0">
              <a:latin typeface="Lexend Deca" pitchFamily="2" charset="0"/>
            </a:endParaRPr>
          </a:p>
          <a:p>
            <a:endParaRPr lang="de-DE" sz="8000" dirty="0" smtClean="0">
              <a:latin typeface="Lexend Deca" pitchFamily="2" charset="0"/>
            </a:endParaRPr>
          </a:p>
          <a:p>
            <a:endParaRPr lang="de-DE" sz="8000" dirty="0">
              <a:latin typeface="Lexend Deca" pitchFamily="2" charset="0"/>
            </a:endParaRPr>
          </a:p>
          <a:p>
            <a:endParaRPr lang="de-DE" sz="8000" dirty="0" smtClean="0">
              <a:latin typeface="Lexend Deca" pitchFamily="2" charset="0"/>
            </a:endParaRPr>
          </a:p>
          <a:p>
            <a:endParaRPr lang="de-DE" sz="8000" dirty="0">
              <a:latin typeface="Lexend Deca" pitchFamily="2" charset="0"/>
            </a:endParaRPr>
          </a:p>
          <a:p>
            <a:endParaRPr lang="de-DE" sz="8000" dirty="0" smtClean="0">
              <a:latin typeface="Lexend Deca" pitchFamily="2" charset="0"/>
            </a:endParaRPr>
          </a:p>
          <a:p>
            <a:endParaRPr lang="de-DE" sz="8000" dirty="0">
              <a:latin typeface="Lexend Deca" pitchFamily="2" charset="0"/>
            </a:endParaRPr>
          </a:p>
          <a:p>
            <a:endParaRPr lang="de-DE" sz="8000" dirty="0" smtClean="0">
              <a:latin typeface="Lexend Deca" pitchFamily="2" charset="0"/>
            </a:endParaRPr>
          </a:p>
          <a:p>
            <a:r>
              <a:rPr lang="de-DE" sz="8000" dirty="0" smtClean="0">
                <a:latin typeface="Lexend Deca" pitchFamily="2" charset="0"/>
                <a:sym typeface="Wingdings" panose="05000000000000000000" pitchFamily="2" charset="2"/>
              </a:rPr>
              <a:t>Lindenallee entspricht am ehesten Wohnwegen und Wohnstraßen</a:t>
            </a:r>
          </a:p>
          <a:p>
            <a:r>
              <a:rPr lang="de-DE" sz="8000" dirty="0" smtClean="0">
                <a:latin typeface="Lexend Deca" pitchFamily="2" charset="0"/>
                <a:sym typeface="Wingdings" panose="05000000000000000000" pitchFamily="2" charset="2"/>
              </a:rPr>
              <a:t>Ökologische Belange bleiben unberücksichtigt</a:t>
            </a:r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84586"/>
              </p:ext>
            </p:extLst>
          </p:nvPr>
        </p:nvGraphicFramePr>
        <p:xfrm>
          <a:off x="1155733" y="2002054"/>
          <a:ext cx="7978642" cy="36191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13663">
                  <a:extLst>
                    <a:ext uri="{9D8B030D-6E8A-4147-A177-3AD203B41FA5}">
                      <a16:colId xmlns:a16="http://schemas.microsoft.com/office/drawing/2014/main" val="1509662157"/>
                    </a:ext>
                  </a:extLst>
                </a:gridCol>
                <a:gridCol w="2234231">
                  <a:extLst>
                    <a:ext uri="{9D8B030D-6E8A-4147-A177-3AD203B41FA5}">
                      <a16:colId xmlns:a16="http://schemas.microsoft.com/office/drawing/2014/main" val="3922029472"/>
                    </a:ext>
                  </a:extLst>
                </a:gridCol>
                <a:gridCol w="3130748">
                  <a:extLst>
                    <a:ext uri="{9D8B030D-6E8A-4147-A177-3AD203B41FA5}">
                      <a16:colId xmlns:a16="http://schemas.microsoft.com/office/drawing/2014/main" val="3532497527"/>
                    </a:ext>
                  </a:extLst>
                </a:gridCol>
              </a:tblGrid>
              <a:tr h="24011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Lexend Deca" pitchFamily="2" charset="0"/>
                        </a:rPr>
                        <a:t>Kriterium</a:t>
                      </a:r>
                      <a:endParaRPr lang="de-DE" sz="1200" dirty="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Lexend Deca" pitchFamily="2" charset="0"/>
                        </a:rPr>
                        <a:t>Wohnweg</a:t>
                      </a:r>
                      <a:endParaRPr lang="de-DE" sz="120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Lexend Deca" pitchFamily="2" charset="0"/>
                        </a:rPr>
                        <a:t>Wohnstraße</a:t>
                      </a:r>
                      <a:endParaRPr lang="de-DE" sz="120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53764314"/>
                  </a:ext>
                </a:extLst>
              </a:tr>
              <a:tr h="23236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Lexend Deca" pitchFamily="2" charset="0"/>
                        </a:rPr>
                        <a:t>Straßentyp</a:t>
                      </a:r>
                      <a:endParaRPr lang="de-DE" sz="1200" dirty="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Lexend Deca" pitchFamily="2" charset="0"/>
                        </a:rPr>
                        <a:t>Erschließung (ES V)</a:t>
                      </a:r>
                      <a:endParaRPr lang="de-DE" sz="120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Lexend Deca" pitchFamily="2" charset="0"/>
                        </a:rPr>
                        <a:t>Erschließung (ES V)</a:t>
                      </a:r>
                      <a:endParaRPr lang="de-DE" sz="120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920075349"/>
                  </a:ext>
                </a:extLst>
              </a:tr>
              <a:tr h="224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Lexend Deca" pitchFamily="2" charset="0"/>
                        </a:rPr>
                        <a:t>Verkehrsstärke</a:t>
                      </a:r>
                      <a:endParaRPr lang="de-DE" sz="1200" dirty="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Lexend Deca" pitchFamily="2" charset="0"/>
                        </a:rPr>
                        <a:t>&lt;150 Kfz/h</a:t>
                      </a:r>
                      <a:endParaRPr lang="de-DE" sz="120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Lexend Deca" pitchFamily="2" charset="0"/>
                        </a:rPr>
                        <a:t>&lt;400Kfz/h</a:t>
                      </a:r>
                      <a:endParaRPr lang="de-DE" sz="120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132306358"/>
                  </a:ext>
                </a:extLst>
              </a:tr>
              <a:tr h="224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Lexend Deca" pitchFamily="2" charset="0"/>
                        </a:rPr>
                        <a:t>Funktion</a:t>
                      </a:r>
                      <a:endParaRPr lang="de-DE" sz="1200" dirty="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Lexend Deca" pitchFamily="2" charset="0"/>
                        </a:rPr>
                        <a:t>wohnen</a:t>
                      </a:r>
                      <a:endParaRPr lang="de-DE" sz="120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Lexend Deca" pitchFamily="2" charset="0"/>
                        </a:rPr>
                        <a:t>wohnen</a:t>
                      </a:r>
                      <a:endParaRPr lang="de-DE" sz="120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970723709"/>
                  </a:ext>
                </a:extLst>
              </a:tr>
              <a:tr h="224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Lexend Deca" pitchFamily="2" charset="0"/>
                        </a:rPr>
                        <a:t>Nutzungsanspruch</a:t>
                      </a:r>
                      <a:endParaRPr lang="de-DE" sz="1200" dirty="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Lexend Deca" pitchFamily="2" charset="0"/>
                        </a:rPr>
                        <a:t>Aufenthaltsqualität</a:t>
                      </a:r>
                      <a:endParaRPr lang="de-DE" sz="1200" dirty="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Lexend Deca" pitchFamily="2" charset="0"/>
                        </a:rPr>
                        <a:t>Aufenthaltsqualität, Parken</a:t>
                      </a:r>
                      <a:endParaRPr lang="de-DE" sz="120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299487226"/>
                  </a:ext>
                </a:extLst>
              </a:tr>
              <a:tr h="67386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Lexend Deca" pitchFamily="2" charset="0"/>
                        </a:rPr>
                        <a:t>Fahrgasse/Begegnungsverkehr</a:t>
                      </a:r>
                      <a:endParaRPr lang="de-DE" sz="120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Lexend Deca" pitchFamily="2" charset="0"/>
                        </a:rPr>
                        <a:t>Zuwegung für Rettungsfahrzeuge, PKW/Rad</a:t>
                      </a:r>
                      <a:endParaRPr lang="de-DE" sz="1200" dirty="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Lexend Deca" pitchFamily="2" charset="0"/>
                        </a:rPr>
                        <a:t>PKW/PKW</a:t>
                      </a:r>
                      <a:endParaRPr lang="de-DE" sz="120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069223631"/>
                  </a:ext>
                </a:extLst>
              </a:tr>
              <a:tr h="4492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Lexend Deca" pitchFamily="2" charset="0"/>
                        </a:rPr>
                        <a:t>Fahrbahnbreite</a:t>
                      </a:r>
                      <a:endParaRPr lang="de-DE" sz="120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Lexend Deca" pitchFamily="2" charset="0"/>
                        </a:rPr>
                        <a:t>&gt; 3,50m Ein-, &gt; 3,50m Zweirichtungsverkehr</a:t>
                      </a:r>
                      <a:endParaRPr lang="de-DE" sz="1200" dirty="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Lexend Deca" pitchFamily="2" charset="0"/>
                        </a:rPr>
                        <a:t>&gt; 3,50m Ein-, &gt; 4,75m Zweirichtungsverkehr</a:t>
                      </a:r>
                      <a:endParaRPr lang="de-DE" sz="1200" dirty="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640220573"/>
                  </a:ext>
                </a:extLst>
              </a:tr>
              <a:tr h="224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Lexend Deca" pitchFamily="2" charset="0"/>
                        </a:rPr>
                        <a:t>ÖV-/Radverkehr</a:t>
                      </a:r>
                      <a:endParaRPr lang="de-DE" sz="120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Lexend Deca" pitchFamily="2" charset="0"/>
                        </a:rPr>
                        <a:t>Radverkehr </a:t>
                      </a:r>
                      <a:endParaRPr lang="de-DE" sz="120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Lexend Deca" pitchFamily="2" charset="0"/>
                        </a:rPr>
                        <a:t>Radverkehr, ÖV </a:t>
                      </a:r>
                      <a:endParaRPr lang="de-DE" sz="1200" dirty="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81316949"/>
                  </a:ext>
                </a:extLst>
              </a:tr>
              <a:tr h="224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Lexend Deca" pitchFamily="2" charset="0"/>
                        </a:rPr>
                        <a:t>Geschwindigkeit</a:t>
                      </a:r>
                      <a:endParaRPr lang="de-DE" sz="120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Lexend Deca" pitchFamily="2" charset="0"/>
                        </a:rPr>
                        <a:t>Schrittgeschwindigkeit</a:t>
                      </a:r>
                      <a:endParaRPr lang="de-DE" sz="120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Lexend Deca" pitchFamily="2" charset="0"/>
                        </a:rPr>
                        <a:t>Tempo 30</a:t>
                      </a:r>
                      <a:endParaRPr lang="de-DE" sz="1200" dirty="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18519543"/>
                  </a:ext>
                </a:extLst>
              </a:tr>
              <a:tr h="21881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Lexend Deca" pitchFamily="2" charset="0"/>
                        </a:rPr>
                        <a:t>Fahrbahntyp</a:t>
                      </a:r>
                      <a:endParaRPr lang="de-DE" sz="120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Lexend Deca" pitchFamily="2" charset="0"/>
                        </a:rPr>
                        <a:t>Mischungsprinzip</a:t>
                      </a:r>
                      <a:endParaRPr lang="de-DE" sz="120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Lexend Deca" pitchFamily="2" charset="0"/>
                        </a:rPr>
                        <a:t>Misch-/Trennprinzip</a:t>
                      </a:r>
                      <a:endParaRPr lang="de-DE" sz="1200" dirty="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576366448"/>
                  </a:ext>
                </a:extLst>
              </a:tr>
              <a:tr h="4492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Lexend Deca" pitchFamily="2" charset="0"/>
                        </a:rPr>
                        <a:t>Bebauung</a:t>
                      </a:r>
                      <a:endParaRPr lang="de-DE" sz="120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Lexend Deca" pitchFamily="2" charset="0"/>
                        </a:rPr>
                        <a:t>Reihen-, Einzelhäuser</a:t>
                      </a:r>
                      <a:endParaRPr lang="de-DE" sz="120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Lexend Deca" pitchFamily="2" charset="0"/>
                        </a:rPr>
                        <a:t>Zeilenbebauung, Einzel-,  Reihenhäuser</a:t>
                      </a:r>
                      <a:endParaRPr lang="de-DE" sz="1200" dirty="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563490748"/>
                  </a:ext>
                </a:extLst>
              </a:tr>
              <a:tr h="23236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Lexend Deca" pitchFamily="2" charset="0"/>
                        </a:rPr>
                        <a:t>Länge</a:t>
                      </a:r>
                      <a:endParaRPr lang="de-DE" sz="120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Lexend Deca" pitchFamily="2" charset="0"/>
                        </a:rPr>
                        <a:t>bis ca. 100m</a:t>
                      </a:r>
                      <a:endParaRPr lang="de-DE" sz="120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Lexend Deca" pitchFamily="2" charset="0"/>
                        </a:rPr>
                        <a:t>bis ca. 300m</a:t>
                      </a:r>
                      <a:endParaRPr lang="de-DE" sz="1200" dirty="0">
                        <a:effectLst/>
                        <a:latin typeface="Lexend Deca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642123741"/>
                  </a:ext>
                </a:extLst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9134375" y="5067159"/>
            <a:ext cx="19250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Quelle: Eigene </a:t>
            </a:r>
            <a:r>
              <a:rPr lang="de-DE" sz="1000" dirty="0"/>
              <a:t>Zusammenstellung in Anlehnung an Wohnwege und </a:t>
            </a:r>
            <a:r>
              <a:rPr lang="de-DE" sz="1000" dirty="0" smtClean="0"/>
              <a:t>Wohnstraßen 2022: nach FGSV 2007.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19363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Lexend Deca" pitchFamily="2" charset="0"/>
              </a:rPr>
              <a:t>2 Recherche zu Straßenparks</a:t>
            </a:r>
            <a:endParaRPr lang="de-DE" dirty="0">
              <a:latin typeface="Lexend Deca" pitchFamily="2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FC9E3-30B2-B24D-95A3-8EA8CFDE9AA9}" type="slidenum">
              <a:rPr lang="de-DE" smtClean="0"/>
              <a:t>7</a:t>
            </a:fld>
            <a:endParaRPr lang="de-DE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1056682" y="1570038"/>
            <a:ext cx="10692405" cy="4965516"/>
          </a:xfrm>
        </p:spPr>
        <p:txBody>
          <a:bodyPr>
            <a:normAutofit fontScale="25000" lnSpcReduction="20000"/>
          </a:bodyPr>
          <a:lstStyle/>
          <a:p>
            <a:r>
              <a:rPr lang="de-DE" sz="8000" b="1" dirty="0" smtClean="0">
                <a:latin typeface="Lexend Deca" pitchFamily="2" charset="0"/>
              </a:rPr>
              <a:t>Online-Recherche:</a:t>
            </a:r>
          </a:p>
          <a:p>
            <a:r>
              <a:rPr lang="de-DE" sz="8000" dirty="0" smtClean="0">
                <a:latin typeface="Lexend Deca" pitchFamily="2" charset="0"/>
                <a:sym typeface="Wingdings" panose="05000000000000000000" pitchFamily="2" charset="2"/>
              </a:rPr>
              <a:t>“</a:t>
            </a:r>
            <a:r>
              <a:rPr lang="de-DE" sz="8000" dirty="0" err="1" smtClean="0">
                <a:latin typeface="Lexend Deca" pitchFamily="2" charset="0"/>
                <a:sym typeface="Wingdings" panose="05000000000000000000" pitchFamily="2" charset="2"/>
              </a:rPr>
              <a:t>StraßenParks</a:t>
            </a:r>
            <a:r>
              <a:rPr lang="de-DE" sz="8000" dirty="0" smtClean="0">
                <a:latin typeface="Lexend Deca" pitchFamily="2" charset="0"/>
                <a:sym typeface="Wingdings" panose="05000000000000000000" pitchFamily="2" charset="2"/>
              </a:rPr>
              <a:t>“ </a:t>
            </a:r>
            <a:r>
              <a:rPr lang="de-DE" sz="8000" dirty="0">
                <a:latin typeface="Lexend Deca" pitchFamily="2" charset="0"/>
                <a:sym typeface="Wingdings" panose="05000000000000000000" pitchFamily="2" charset="2"/>
              </a:rPr>
              <a:t>gibt es in Österreich seit 2016 (Europäische Mobilitätswoche)</a:t>
            </a:r>
          </a:p>
          <a:p>
            <a:r>
              <a:rPr lang="de-DE" sz="8000" dirty="0">
                <a:latin typeface="Lexend Deca" pitchFamily="2" charset="0"/>
                <a:sym typeface="Wingdings" panose="05000000000000000000" pitchFamily="2" charset="2"/>
              </a:rPr>
              <a:t>temporäre Umnutzung von Straßenflächen zur Erhöhung der Aufenthaltsqualität</a:t>
            </a:r>
          </a:p>
          <a:p>
            <a:r>
              <a:rPr lang="de-DE" sz="8000" dirty="0">
                <a:latin typeface="Lexend Deca" pitchFamily="2" charset="0"/>
                <a:sym typeface="Wingdings" panose="05000000000000000000" pitchFamily="2" charset="2"/>
              </a:rPr>
              <a:t>Straßenräume als multifunktionale Räume für Alle neu </a:t>
            </a:r>
            <a:r>
              <a:rPr lang="de-DE" sz="8000" dirty="0" smtClean="0">
                <a:latin typeface="Lexend Deca" pitchFamily="2" charset="0"/>
                <a:sym typeface="Wingdings" panose="05000000000000000000" pitchFamily="2" charset="2"/>
              </a:rPr>
              <a:t>denken</a:t>
            </a:r>
          </a:p>
          <a:p>
            <a:endParaRPr lang="de-DE" sz="8000" dirty="0">
              <a:latin typeface="Lexend Deca" pitchFamily="2" charset="0"/>
              <a:sym typeface="Wingdings" panose="05000000000000000000" pitchFamily="2" charset="2"/>
            </a:endParaRPr>
          </a:p>
          <a:p>
            <a:r>
              <a:rPr lang="de-DE" sz="8000" b="1" dirty="0">
                <a:latin typeface="Lexend Deca" pitchFamily="2" charset="0"/>
                <a:sym typeface="Wingdings" panose="05000000000000000000" pitchFamily="2" charset="2"/>
              </a:rPr>
              <a:t>Ansatzpunkte für die Entwicklung einer Straßenpark </a:t>
            </a:r>
            <a:r>
              <a:rPr lang="de-DE" sz="8000" b="1" dirty="0" smtClean="0">
                <a:latin typeface="Lexend Deca" pitchFamily="2" charset="0"/>
                <a:sym typeface="Wingdings" panose="05000000000000000000" pitchFamily="2" charset="2"/>
              </a:rPr>
              <a:t>Definition</a:t>
            </a:r>
          </a:p>
          <a:p>
            <a:r>
              <a:rPr lang="de-DE" sz="8000" dirty="0" smtClean="0">
                <a:latin typeface="Lexend Deca" pitchFamily="2" charset="0"/>
                <a:sym typeface="Wingdings" panose="05000000000000000000" pitchFamily="2" charset="2"/>
              </a:rPr>
              <a:t>Erfassung alternativer Straßenkonzepte und deren Maßnahmen</a:t>
            </a:r>
          </a:p>
          <a:p>
            <a:r>
              <a:rPr lang="de-DE" sz="8000" dirty="0" smtClean="0">
                <a:latin typeface="Lexend Deca" pitchFamily="2" charset="0"/>
                <a:sym typeface="Wingdings" panose="05000000000000000000" pitchFamily="2" charset="2"/>
              </a:rPr>
              <a:t>Integration sozialer, ökologischer und verkehrlich/technischer Belange</a:t>
            </a:r>
          </a:p>
          <a:p>
            <a:endParaRPr lang="de-DE" sz="8000" dirty="0" smtClean="0">
              <a:latin typeface="Lexend Deca" pitchFamily="2" charset="0"/>
              <a:sym typeface="Wingdings" panose="05000000000000000000" pitchFamily="2" charset="2"/>
            </a:endParaRPr>
          </a:p>
          <a:p>
            <a:r>
              <a:rPr lang="de-DE" sz="8000" dirty="0" smtClean="0">
                <a:latin typeface="Lexend Deca" pitchFamily="2" charset="0"/>
                <a:sym typeface="Wingdings" panose="05000000000000000000" pitchFamily="2" charset="2"/>
              </a:rPr>
              <a:t>Was für alternative Straßenkonzepte gibt es?</a:t>
            </a:r>
          </a:p>
          <a:p>
            <a:r>
              <a:rPr lang="de-DE" sz="8000" dirty="0" smtClean="0">
                <a:latin typeface="Lexend Deca" pitchFamily="2" charset="0"/>
                <a:sym typeface="Wingdings" panose="05000000000000000000" pitchFamily="2" charset="2"/>
              </a:rPr>
              <a:t>Welche maßnahmenbezogenen Zielsetzungen umfassen diese Straßenkonzepte?</a:t>
            </a:r>
            <a:endParaRPr lang="de-DE" sz="8000" dirty="0">
              <a:latin typeface="Lexend Deca" pitchFamily="2" charset="0"/>
              <a:sym typeface="Wingdings" panose="05000000000000000000" pitchFamily="2" charset="2"/>
            </a:endParaRPr>
          </a:p>
          <a:p>
            <a:endParaRPr lang="de-DE" dirty="0">
              <a:latin typeface="Lexend Deca" pitchFamily="2" charset="0"/>
              <a:sym typeface="Wingdings" panose="05000000000000000000" pitchFamily="2" charset="2"/>
            </a:endParaRPr>
          </a:p>
          <a:p>
            <a:endParaRPr lang="de-DE" sz="4200" dirty="0">
              <a:latin typeface="Lexend Deca" pitchFamily="2" charset="0"/>
              <a:sym typeface="Wingdings" panose="05000000000000000000" pitchFamily="2" charset="2"/>
            </a:endParaRPr>
          </a:p>
          <a:p>
            <a:endParaRPr lang="de-DE" sz="4200" dirty="0">
              <a:latin typeface="Lexend Deca" pitchFamily="2" charset="0"/>
              <a:sym typeface="Wingdings" panose="05000000000000000000" pitchFamily="2" charset="2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13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Lexend Deca" pitchFamily="2" charset="0"/>
              </a:rPr>
              <a:t>3 Straßenkonzepte</a:t>
            </a:r>
            <a:endParaRPr lang="de-DE" dirty="0">
              <a:latin typeface="Lexend Deca" pitchFamily="2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FC9E3-30B2-B24D-95A3-8EA8CFDE9AA9}" type="slidenum">
              <a:rPr lang="de-DE" smtClean="0"/>
              <a:t>8</a:t>
            </a:fld>
            <a:endParaRPr lang="de-DE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1056682" y="1570038"/>
            <a:ext cx="10692405" cy="4738687"/>
          </a:xfrm>
        </p:spPr>
        <p:txBody>
          <a:bodyPr>
            <a:noAutofit/>
          </a:bodyPr>
          <a:lstStyle/>
          <a:p>
            <a:r>
              <a:rPr lang="de-DE" b="1" dirty="0" smtClean="0">
                <a:latin typeface="Lexend Deca" pitchFamily="2" charset="0"/>
              </a:rPr>
              <a:t>Alternative Straßenkonzepte </a:t>
            </a:r>
            <a:r>
              <a:rPr lang="de-DE" b="1" dirty="0">
                <a:latin typeface="Lexend Deca" pitchFamily="2" charset="0"/>
              </a:rPr>
              <a:t>finden - nur wie?</a:t>
            </a:r>
          </a:p>
          <a:p>
            <a:r>
              <a:rPr lang="de-DE" dirty="0" smtClean="0">
                <a:latin typeface="Lexend Deca" pitchFamily="2" charset="0"/>
                <a:sym typeface="Wingdings" panose="05000000000000000000" pitchFamily="2" charset="2"/>
              </a:rPr>
              <a:t>Vorab-Online-Recherche</a:t>
            </a:r>
          </a:p>
          <a:p>
            <a:r>
              <a:rPr lang="de-DE" dirty="0" smtClean="0">
                <a:latin typeface="Lexend Deca" pitchFamily="2" charset="0"/>
                <a:sym typeface="Wingdings" panose="05000000000000000000" pitchFamily="2" charset="2"/>
              </a:rPr>
              <a:t>Schneeballmethode </a:t>
            </a:r>
          </a:p>
          <a:p>
            <a:r>
              <a:rPr lang="de-DE" dirty="0" smtClean="0">
                <a:latin typeface="Lexend Deca" pitchFamily="2" charset="0"/>
                <a:sym typeface="Wingdings" panose="05000000000000000000" pitchFamily="2" charset="2"/>
              </a:rPr>
              <a:t>Konzepte akzentuieren spezifische Aspekte: Akzent + Straße  z. B. Grüne Straße</a:t>
            </a:r>
          </a:p>
          <a:p>
            <a:endParaRPr lang="de-DE" dirty="0">
              <a:latin typeface="Lexend Deca" pitchFamily="2" charset="0"/>
            </a:endParaRPr>
          </a:p>
          <a:p>
            <a:r>
              <a:rPr lang="de-DE" dirty="0" smtClean="0">
                <a:latin typeface="Lexend Deca" pitchFamily="2" charset="0"/>
              </a:rPr>
              <a:t>Suche: Web </a:t>
            </a:r>
            <a:r>
              <a:rPr lang="de-DE" dirty="0" err="1" smtClean="0">
                <a:latin typeface="Lexend Deca" pitchFamily="2" charset="0"/>
              </a:rPr>
              <a:t>of</a:t>
            </a:r>
            <a:r>
              <a:rPr lang="de-DE" dirty="0" smtClean="0">
                <a:latin typeface="Lexend Deca" pitchFamily="2" charset="0"/>
              </a:rPr>
              <a:t> Science, Google Scholar, Fachzeitschriften</a:t>
            </a:r>
          </a:p>
          <a:p>
            <a:endParaRPr lang="de-DE" dirty="0">
              <a:latin typeface="Lexend Deca" pitchFamily="2" charset="0"/>
            </a:endParaRPr>
          </a:p>
          <a:p>
            <a:r>
              <a:rPr lang="de-DE" b="1" dirty="0" smtClean="0">
                <a:latin typeface="Lexend Deca" pitchFamily="2" charset="0"/>
              </a:rPr>
              <a:t>Ergebnis</a:t>
            </a:r>
            <a:r>
              <a:rPr lang="de-DE" dirty="0">
                <a:latin typeface="Lexend Deca" pitchFamily="2" charset="0"/>
              </a:rPr>
              <a:t>: </a:t>
            </a:r>
            <a:r>
              <a:rPr lang="de-DE" dirty="0" smtClean="0">
                <a:latin typeface="Lexend Deca" pitchFamily="2" charset="0"/>
              </a:rPr>
              <a:t>95 Texte nach Titel-, Abstract- und </a:t>
            </a:r>
            <a:r>
              <a:rPr lang="de-DE" dirty="0" err="1" smtClean="0">
                <a:latin typeface="Lexend Deca" pitchFamily="2" charset="0"/>
              </a:rPr>
              <a:t>Full</a:t>
            </a:r>
            <a:r>
              <a:rPr lang="de-DE" dirty="0" smtClean="0">
                <a:latin typeface="Lexend Deca" pitchFamily="2" charset="0"/>
              </a:rPr>
              <a:t>-Text Screening</a:t>
            </a:r>
          </a:p>
          <a:p>
            <a:r>
              <a:rPr lang="de-DE" dirty="0" smtClean="0">
                <a:latin typeface="Lexend Deca" pitchFamily="2" charset="0"/>
                <a:sym typeface="Wingdings" panose="05000000000000000000" pitchFamily="2" charset="2"/>
              </a:rPr>
              <a:t></a:t>
            </a:r>
            <a:r>
              <a:rPr lang="de-DE" dirty="0" smtClean="0">
                <a:latin typeface="Lexend Deca" pitchFamily="2" charset="0"/>
              </a:rPr>
              <a:t>31 internationale und 12 deutsche Straßenkonzepte, 9 Konzeptkombinationen</a:t>
            </a:r>
          </a:p>
          <a:p>
            <a:r>
              <a:rPr lang="de-DE" dirty="0" smtClean="0">
                <a:latin typeface="Lexend Deca" pitchFamily="2" charset="0"/>
                <a:sym typeface="Wingdings" panose="05000000000000000000" pitchFamily="2" charset="2"/>
              </a:rPr>
              <a:t>teils Überschneidungen (z. B. Cycle Streets und Fahrradstraßen)</a:t>
            </a:r>
            <a:endParaRPr lang="de-DE" dirty="0">
              <a:latin typeface="Lexend Deca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4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Lexend Deca" pitchFamily="2" charset="0"/>
              </a:rPr>
              <a:t>3 Straßenkonzepte</a:t>
            </a:r>
            <a:endParaRPr lang="de-DE" dirty="0">
              <a:latin typeface="Lexend Deca" pitchFamily="2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FC9E3-30B2-B24D-95A3-8EA8CFDE9AA9}" type="slidenum">
              <a:rPr lang="de-DE" smtClean="0"/>
              <a:t>9</a:t>
            </a:fld>
            <a:endParaRPr lang="de-DE"/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1056682" y="1570038"/>
            <a:ext cx="10692405" cy="4738687"/>
          </a:xfrm>
        </p:spPr>
        <p:txBody>
          <a:bodyPr>
            <a:noAutofit/>
          </a:bodyPr>
          <a:lstStyle/>
          <a:p>
            <a:r>
              <a:rPr lang="de-DE" b="1" dirty="0" smtClean="0">
                <a:latin typeface="Lexend Deca" pitchFamily="2" charset="0"/>
              </a:rPr>
              <a:t>Geographische Bezugsräume der Straßenkonzepte</a:t>
            </a:r>
            <a:endParaRPr lang="de-DE" dirty="0">
              <a:latin typeface="Lexend Deca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  <a:p>
            <a:endParaRPr lang="de-DE" dirty="0" smtClean="0">
              <a:latin typeface="Lexend Deca" pitchFamily="2" charset="0"/>
            </a:endParaRPr>
          </a:p>
          <a:p>
            <a:endParaRPr lang="de-DE" dirty="0">
              <a:latin typeface="Lexend Deca" pitchFamily="2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9746869" y="5915904"/>
            <a:ext cx="23695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Quelle: Eigene Darstellung 2023:</a:t>
            </a:r>
          </a:p>
          <a:p>
            <a:r>
              <a:rPr lang="de-DE" sz="1000" dirty="0" smtClean="0"/>
              <a:t>Weltkarte mit Creative </a:t>
            </a:r>
            <a:r>
              <a:rPr lang="de-DE" sz="1000" dirty="0" err="1" smtClean="0"/>
              <a:t>Commons</a:t>
            </a:r>
            <a:r>
              <a:rPr lang="de-DE" sz="1000" dirty="0" smtClean="0"/>
              <a:t> </a:t>
            </a:r>
            <a:r>
              <a:rPr lang="de-DE" sz="1000" dirty="0" err="1" smtClean="0"/>
              <a:t>License</a:t>
            </a:r>
            <a:r>
              <a:rPr lang="de-DE" sz="1000" dirty="0" smtClean="0"/>
              <a:t>.</a:t>
            </a:r>
            <a:endParaRPr lang="de-DE" sz="1000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6869" y="1949592"/>
            <a:ext cx="628650" cy="600075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10375519" y="1949592"/>
            <a:ext cx="12348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Primärbezug</a:t>
            </a:r>
            <a:endParaRPr lang="de-DE" sz="1600" dirty="0"/>
          </a:p>
        </p:txBody>
      </p:sp>
      <p:sp>
        <p:nvSpPr>
          <p:cNvPr id="14" name="Textfeld 13"/>
          <p:cNvSpPr txBox="1"/>
          <p:nvPr/>
        </p:nvSpPr>
        <p:spPr>
          <a:xfrm>
            <a:off x="10375519" y="2208496"/>
            <a:ext cx="14566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Sekundärbezug</a:t>
            </a:r>
            <a:endParaRPr lang="de-DE" sz="16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682" y="1949592"/>
            <a:ext cx="8607138" cy="4832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59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1386</Words>
  <Application>Microsoft Office PowerPoint</Application>
  <PresentationFormat>Breitbild</PresentationFormat>
  <Paragraphs>425</Paragraphs>
  <Slides>25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2" baseType="lpstr">
      <vt:lpstr>Arial</vt:lpstr>
      <vt:lpstr>Calibri</vt:lpstr>
      <vt:lpstr>Calibri Light</vt:lpstr>
      <vt:lpstr>Lexend Deca</vt:lpstr>
      <vt:lpstr>Times New Roman</vt:lpstr>
      <vt:lpstr>Wingdings</vt:lpstr>
      <vt:lpstr>Office</vt:lpstr>
      <vt:lpstr> Straßenkonzepte als Ansatzpunkte der Transformation von Straßenräumen  - 09.06.2023 - Christoph Meyer Technische Universität Hamburg-Harburg Institut für Verkehrsplanung  und Logistik</vt:lpstr>
      <vt:lpstr>1 Ausgangspunkt</vt:lpstr>
      <vt:lpstr>1 Ausgangspunkt</vt:lpstr>
      <vt:lpstr>1 Ausgangspunkt</vt:lpstr>
      <vt:lpstr>1 Ausgangspunkt</vt:lpstr>
      <vt:lpstr>2 Recherche zu Straßenparks</vt:lpstr>
      <vt:lpstr>2 Recherche zu Straßenparks</vt:lpstr>
      <vt:lpstr>3 Straßenkonzepte</vt:lpstr>
      <vt:lpstr>3 Straßenkonzepte</vt:lpstr>
      <vt:lpstr>3 Straßenkonzepte</vt:lpstr>
      <vt:lpstr>3 Straßenkonzepte</vt:lpstr>
      <vt:lpstr>3 Straßenkonzepte</vt:lpstr>
      <vt:lpstr>3 Straßenkonzepte</vt:lpstr>
      <vt:lpstr>3 Straßenkonzepte</vt:lpstr>
      <vt:lpstr>3 Straßenkonzepte</vt:lpstr>
      <vt:lpstr>3 Straßenkonzepte</vt:lpstr>
      <vt:lpstr>3 Straßenkonzepte</vt:lpstr>
      <vt:lpstr>PowerPoint-Präsentation</vt:lpstr>
      <vt:lpstr>3 Straßenkonzepte</vt:lpstr>
      <vt:lpstr>3 Straßenkonzepte</vt:lpstr>
      <vt:lpstr>4 Straßenpark - Lindenallee</vt:lpstr>
      <vt:lpstr>4 Straßenpark - Lindenallee</vt:lpstr>
      <vt:lpstr>4 Straßenpark - Lindenallee</vt:lpstr>
      <vt:lpstr>5 Fazit</vt:lpstr>
      <vt:lpstr>Kontakt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Straßenkonzepte als Ansatzpunkte der Transformation von Straßenräumen</dc:title>
  <dc:creator>Christoph Meyer</dc:creator>
  <cp:lastModifiedBy>Christoph Meyer</cp:lastModifiedBy>
  <cp:revision>396</cp:revision>
  <dcterms:created xsi:type="dcterms:W3CDTF">2023-05-22T09:11:29Z</dcterms:created>
  <dcterms:modified xsi:type="dcterms:W3CDTF">2024-03-07T15:49:00Z</dcterms:modified>
</cp:coreProperties>
</file>