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  <p:sldMasterId id="2147483656" r:id="rId2"/>
    <p:sldMasterId id="2147483665" r:id="rId3"/>
    <p:sldMasterId id="2147483654" r:id="rId4"/>
  </p:sldMasterIdLst>
  <p:notesMasterIdLst>
    <p:notesMasterId r:id="rId32"/>
  </p:notesMasterIdLst>
  <p:handoutMasterIdLst>
    <p:handoutMasterId r:id="rId33"/>
  </p:handoutMasterIdLst>
  <p:sldIdLst>
    <p:sldId id="342" r:id="rId5"/>
    <p:sldId id="449" r:id="rId6"/>
    <p:sldId id="457" r:id="rId7"/>
    <p:sldId id="459" r:id="rId8"/>
    <p:sldId id="413" r:id="rId9"/>
    <p:sldId id="412" r:id="rId10"/>
    <p:sldId id="450" r:id="rId11"/>
    <p:sldId id="415" r:id="rId12"/>
    <p:sldId id="416" r:id="rId13"/>
    <p:sldId id="418" r:id="rId14"/>
    <p:sldId id="419" r:id="rId15"/>
    <p:sldId id="420" r:id="rId16"/>
    <p:sldId id="421" r:id="rId17"/>
    <p:sldId id="448" r:id="rId18"/>
    <p:sldId id="427" r:id="rId19"/>
    <p:sldId id="439" r:id="rId20"/>
    <p:sldId id="446" r:id="rId21"/>
    <p:sldId id="426" r:id="rId22"/>
    <p:sldId id="437" r:id="rId23"/>
    <p:sldId id="425" r:id="rId24"/>
    <p:sldId id="290" r:id="rId25"/>
    <p:sldId id="411" r:id="rId26"/>
    <p:sldId id="405" r:id="rId27"/>
    <p:sldId id="407" r:id="rId28"/>
    <p:sldId id="375" r:id="rId29"/>
    <p:sldId id="434" r:id="rId30"/>
    <p:sldId id="344" r:id="rId31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2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zan Altarabeen" initials="RA" lastIdx="1" clrIdx="0">
    <p:extLst>
      <p:ext uri="{19B8F6BF-5375-455C-9EA6-DF929625EA0E}">
        <p15:presenceInfo xmlns:p15="http://schemas.microsoft.com/office/powerpoint/2012/main" userId="Razan Altarabe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69B"/>
    <a:srgbClr val="D99694"/>
    <a:srgbClr val="FFFFFF"/>
    <a:srgbClr val="004179"/>
    <a:srgbClr val="61B6CD"/>
    <a:srgbClr val="E7E200"/>
    <a:srgbClr val="B5C8E9"/>
    <a:srgbClr val="6E91D0"/>
    <a:srgbClr val="CBD9F1"/>
    <a:srgbClr val="CFD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111915-BE36-4E01-A7E5-04B1672EAD3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6" autoAdjust="0"/>
    <p:restoredTop sz="95592" autoAdjust="0"/>
  </p:normalViewPr>
  <p:slideViewPr>
    <p:cSldViewPr>
      <p:cViewPr varScale="1">
        <p:scale>
          <a:sx n="122" d="100"/>
          <a:sy n="122" d="100"/>
        </p:scale>
        <p:origin x="828" y="96"/>
      </p:cViewPr>
      <p:guideLst>
        <p:guide orient="horz" pos="4292"/>
        <p:guide pos="340"/>
      </p:guideLst>
    </p:cSldViewPr>
  </p:slideViewPr>
  <p:outlineViewPr>
    <p:cViewPr>
      <p:scale>
        <a:sx n="33" d="100"/>
        <a:sy n="33" d="100"/>
      </p:scale>
      <p:origin x="0" y="64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10" d="100"/>
          <a:sy n="110" d="100"/>
        </p:scale>
        <p:origin x="-2544" y="21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ap.rz.tu-harburg.de\ou-t3a-home$\car7350\Desktop\Experiment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nap.rz.tu-harburg.de\ou-t3a-team$\TeamSM\Projekte\Bioraffinerie\Projects\POLIGOM_Por&#246;se%20Ligninmaterialien\PLA\Lignin%20PLA\Experim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VER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21F-431A-9E13-75A2C5A5A02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21F-431A-9E13-75A2C5A5A020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21F-431A-9E13-75A2C5A5A020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1F-431A-9E13-75A2C5A5A020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21F-431A-9E13-75A2C5A5A020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21F-431A-9E13-75A2C5A5A020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21F-431A-9E13-75A2C5A5A020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21F-431A-9E13-75A2C5A5A020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21F-431A-9E13-75A2C5A5A020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21F-431A-9E13-75A2C5A5A020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21F-431A-9E13-75A2C5A5A020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21F-431A-9E13-75A2C5A5A020}"/>
              </c:ext>
            </c:extLst>
          </c:dPt>
          <c:errBars>
            <c:errBarType val="both"/>
            <c:errValType val="cust"/>
            <c:noEndCap val="0"/>
            <c:plus>
              <c:numRef>
                <c:f>' VER'!$J$71:$J$85</c:f>
                <c:numCache>
                  <c:formatCode>General</c:formatCode>
                  <c:ptCount val="15"/>
                  <c:pt idx="0">
                    <c:v>4.033689655602581</c:v>
                  </c:pt>
                  <c:pt idx="1">
                    <c:v>1.6082457605829907</c:v>
                  </c:pt>
                  <c:pt idx="2">
                    <c:v>1.7766484435164565</c:v>
                  </c:pt>
                  <c:pt idx="3">
                    <c:v>1.1065202034977153</c:v>
                  </c:pt>
                  <c:pt idx="4">
                    <c:v>2.1603928574465705</c:v>
                  </c:pt>
                  <c:pt idx="5">
                    <c:v>2.2000096550542501</c:v>
                  </c:pt>
                  <c:pt idx="6">
                    <c:v>2.2011096105321069</c:v>
                  </c:pt>
                  <c:pt idx="7">
                    <c:v>3.5097350251418495</c:v>
                  </c:pt>
                  <c:pt idx="8">
                    <c:v>5.7017344363808986</c:v>
                  </c:pt>
                  <c:pt idx="9">
                    <c:v>2.2796656927125527</c:v>
                  </c:pt>
                  <c:pt idx="10">
                    <c:v>2.9083573091953672</c:v>
                  </c:pt>
                  <c:pt idx="11">
                    <c:v>1.2029484161380852</c:v>
                  </c:pt>
                  <c:pt idx="12">
                    <c:v>2.9969835763177284</c:v>
                  </c:pt>
                  <c:pt idx="13">
                    <c:v>3.6009669603387677</c:v>
                  </c:pt>
                  <c:pt idx="14">
                    <c:v>2.6845791614702916</c:v>
                  </c:pt>
                </c:numCache>
              </c:numRef>
            </c:plus>
            <c:minus>
              <c:numRef>
                <c:f>' VER'!$J$71:$J$85</c:f>
                <c:numCache>
                  <c:formatCode>General</c:formatCode>
                  <c:ptCount val="15"/>
                  <c:pt idx="0">
                    <c:v>4.033689655602581</c:v>
                  </c:pt>
                  <c:pt idx="1">
                    <c:v>1.6082457605829907</c:v>
                  </c:pt>
                  <c:pt idx="2">
                    <c:v>1.7766484435164565</c:v>
                  </c:pt>
                  <c:pt idx="3">
                    <c:v>1.1065202034977153</c:v>
                  </c:pt>
                  <c:pt idx="4">
                    <c:v>2.1603928574465705</c:v>
                  </c:pt>
                  <c:pt idx="5">
                    <c:v>2.2000096550542501</c:v>
                  </c:pt>
                  <c:pt idx="6">
                    <c:v>2.2011096105321069</c:v>
                  </c:pt>
                  <c:pt idx="7">
                    <c:v>3.5097350251418495</c:v>
                  </c:pt>
                  <c:pt idx="8">
                    <c:v>5.7017344363808986</c:v>
                  </c:pt>
                  <c:pt idx="9">
                    <c:v>2.2796656927125527</c:v>
                  </c:pt>
                  <c:pt idx="10">
                    <c:v>2.9083573091953672</c:v>
                  </c:pt>
                  <c:pt idx="11">
                    <c:v>1.2029484161380852</c:v>
                  </c:pt>
                  <c:pt idx="12">
                    <c:v>2.9969835763177284</c:v>
                  </c:pt>
                  <c:pt idx="13">
                    <c:v>3.6009669603387677</c:v>
                  </c:pt>
                  <c:pt idx="14">
                    <c:v>2.6845791614702916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 VER'!$D$71:$D$85</c:f>
              <c:strCache>
                <c:ptCount val="15"/>
                <c:pt idx="0">
                  <c:v>10H1</c:v>
                </c:pt>
                <c:pt idx="1">
                  <c:v>20H1 </c:v>
                </c:pt>
                <c:pt idx="2">
                  <c:v>30H1 </c:v>
                </c:pt>
                <c:pt idx="3">
                  <c:v>10H2 </c:v>
                </c:pt>
                <c:pt idx="4">
                  <c:v>20H2 </c:v>
                </c:pt>
                <c:pt idx="5">
                  <c:v>30H2 </c:v>
                </c:pt>
                <c:pt idx="6">
                  <c:v>10SW </c:v>
                </c:pt>
                <c:pt idx="7">
                  <c:v>20SW </c:v>
                </c:pt>
                <c:pt idx="8">
                  <c:v>30SW </c:v>
                </c:pt>
                <c:pt idx="9">
                  <c:v>10L </c:v>
                </c:pt>
                <c:pt idx="10">
                  <c:v>20L </c:v>
                </c:pt>
                <c:pt idx="11">
                  <c:v>30L </c:v>
                </c:pt>
                <c:pt idx="12">
                  <c:v>10S </c:v>
                </c:pt>
                <c:pt idx="13">
                  <c:v>20S </c:v>
                </c:pt>
                <c:pt idx="14">
                  <c:v> 30S</c:v>
                </c:pt>
              </c:strCache>
            </c:strRef>
          </c:cat>
          <c:val>
            <c:numRef>
              <c:f>' VER'!$G$71:$G$85</c:f>
              <c:numCache>
                <c:formatCode>General</c:formatCode>
                <c:ptCount val="15"/>
                <c:pt idx="0">
                  <c:v>8.3635075356088411</c:v>
                </c:pt>
                <c:pt idx="1">
                  <c:v>4.3503198974368802</c:v>
                </c:pt>
                <c:pt idx="2">
                  <c:v>4.9898022357448779</c:v>
                </c:pt>
                <c:pt idx="3">
                  <c:v>3.2238826522380113</c:v>
                </c:pt>
                <c:pt idx="4">
                  <c:v>4.8326490639117008</c:v>
                </c:pt>
                <c:pt idx="5">
                  <c:v>6.2146177111580814</c:v>
                </c:pt>
                <c:pt idx="6">
                  <c:v>5.4291382842557852</c:v>
                </c:pt>
                <c:pt idx="7">
                  <c:v>7.715221917790597</c:v>
                </c:pt>
                <c:pt idx="8">
                  <c:v>13.42760043441822</c:v>
                </c:pt>
                <c:pt idx="9">
                  <c:v>6.39085401299557</c:v>
                </c:pt>
                <c:pt idx="10">
                  <c:v>7.8829101999022875</c:v>
                </c:pt>
                <c:pt idx="11">
                  <c:v>3.3803467496897337</c:v>
                </c:pt>
                <c:pt idx="12">
                  <c:v>8.018006275851624</c:v>
                </c:pt>
                <c:pt idx="13">
                  <c:v>8.8009416362569297</c:v>
                </c:pt>
                <c:pt idx="14">
                  <c:v>3.62059659090909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21F-431A-9E13-75A2C5A5A0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44786504"/>
        <c:axId val="444782568"/>
      </c:barChart>
      <c:catAx>
        <c:axId val="444786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dirty="0">
                    <a:solidFill>
                      <a:schemeClr val="tx1"/>
                    </a:solidFill>
                  </a:rPr>
                  <a:t>Lignin</a:t>
                </a:r>
                <a:r>
                  <a:rPr lang="en-AU" sz="1200" dirty="0">
                    <a:solidFill>
                      <a:schemeClr val="tx1"/>
                    </a:solidFill>
                  </a:rPr>
                  <a:t> Type</a:t>
                </a:r>
              </a:p>
            </c:rich>
          </c:tx>
          <c:layout>
            <c:manualLayout>
              <c:xMode val="edge"/>
              <c:yMode val="edge"/>
              <c:x val="0.47343154178988572"/>
              <c:y val="0.92310496793942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4782568"/>
        <c:crosses val="autoZero"/>
        <c:auto val="1"/>
        <c:lblAlgn val="ctr"/>
        <c:lblOffset val="100"/>
        <c:noMultiLvlLbl val="0"/>
      </c:catAx>
      <c:valAx>
        <c:axId val="444782568"/>
        <c:scaling>
          <c:orientation val="minMax"/>
          <c:max val="22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>
                    <a:solidFill>
                      <a:schemeClr val="tx1"/>
                    </a:solidFill>
                  </a:rPr>
                  <a:t>Volume Expansion Ratio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478650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VER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39-4D1A-91E0-3A0990C5F33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39-4D1A-91E0-3A0990C5F33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39-4D1A-91E0-3A0990C5F33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F39-4D1A-91E0-3A0990C5F33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F39-4D1A-91E0-3A0990C5F33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F39-4D1A-91E0-3A0990C5F33A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F39-4D1A-91E0-3A0990C5F33A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F39-4D1A-91E0-3A0990C5F33A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F39-4D1A-91E0-3A0990C5F33A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F39-4D1A-91E0-3A0990C5F33A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F39-4D1A-91E0-3A0990C5F33A}"/>
              </c:ext>
            </c:extLst>
          </c:dPt>
          <c:errBars>
            <c:errBarType val="both"/>
            <c:errValType val="cust"/>
            <c:noEndCap val="0"/>
            <c:plus>
              <c:numRef>
                <c:f>'helium pycnometer'!$I$70:$I$83</c:f>
                <c:numCache>
                  <c:formatCode>General</c:formatCode>
                  <c:ptCount val="14"/>
                  <c:pt idx="0">
                    <c:v>3.5E-4</c:v>
                  </c:pt>
                  <c:pt idx="1">
                    <c:v>9.0000000000000008E-4</c:v>
                  </c:pt>
                  <c:pt idx="2">
                    <c:v>1.1833333333333333E-3</c:v>
                  </c:pt>
                  <c:pt idx="3">
                    <c:v>6.0000000000000006E-4</c:v>
                  </c:pt>
                  <c:pt idx="4">
                    <c:v>1.5000000000000001E-4</c:v>
                  </c:pt>
                  <c:pt idx="5">
                    <c:v>6.1500000000000001E-3</c:v>
                  </c:pt>
                  <c:pt idx="6">
                    <c:v>2.1666666666666668E-4</c:v>
                  </c:pt>
                  <c:pt idx="7">
                    <c:v>1.1833333333333333E-3</c:v>
                  </c:pt>
                  <c:pt idx="8">
                    <c:v>1E-3</c:v>
                  </c:pt>
                  <c:pt idx="9">
                    <c:v>2.9999999999999996E-3</c:v>
                  </c:pt>
                  <c:pt idx="10">
                    <c:v>8.3333333333333339E-4</c:v>
                  </c:pt>
                  <c:pt idx="11">
                    <c:v>2.7666666666666668E-3</c:v>
                  </c:pt>
                  <c:pt idx="12">
                    <c:v>2.683333333333334E-3</c:v>
                  </c:pt>
                  <c:pt idx="13">
                    <c:v>2.4833333333333335E-3</c:v>
                  </c:pt>
                </c:numCache>
              </c:numRef>
            </c:plus>
            <c:minus>
              <c:numRef>
                <c:f>'helium pycnometer'!$I$70:$I$83</c:f>
                <c:numCache>
                  <c:formatCode>General</c:formatCode>
                  <c:ptCount val="14"/>
                  <c:pt idx="0">
                    <c:v>3.5E-4</c:v>
                  </c:pt>
                  <c:pt idx="1">
                    <c:v>9.0000000000000008E-4</c:v>
                  </c:pt>
                  <c:pt idx="2">
                    <c:v>1.1833333333333333E-3</c:v>
                  </c:pt>
                  <c:pt idx="3">
                    <c:v>6.0000000000000006E-4</c:v>
                  </c:pt>
                  <c:pt idx="4">
                    <c:v>1.5000000000000001E-4</c:v>
                  </c:pt>
                  <c:pt idx="5">
                    <c:v>6.1500000000000001E-3</c:v>
                  </c:pt>
                  <c:pt idx="6">
                    <c:v>2.1666666666666668E-4</c:v>
                  </c:pt>
                  <c:pt idx="7">
                    <c:v>1.1833333333333333E-3</c:v>
                  </c:pt>
                  <c:pt idx="8">
                    <c:v>1E-3</c:v>
                  </c:pt>
                  <c:pt idx="9">
                    <c:v>2.9999999999999996E-3</c:v>
                  </c:pt>
                  <c:pt idx="10">
                    <c:v>8.3333333333333339E-4</c:v>
                  </c:pt>
                  <c:pt idx="11">
                    <c:v>2.7666666666666668E-3</c:v>
                  </c:pt>
                  <c:pt idx="12">
                    <c:v>2.683333333333334E-3</c:v>
                  </c:pt>
                  <c:pt idx="13">
                    <c:v>2.4833333333333335E-3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'helium pycnometer'!$G$70:$G$83</c:f>
              <c:strCache>
                <c:ptCount val="14"/>
                <c:pt idx="0">
                  <c:v>10H1</c:v>
                </c:pt>
                <c:pt idx="1">
                  <c:v>20H1 </c:v>
                </c:pt>
                <c:pt idx="2">
                  <c:v>30H1 </c:v>
                </c:pt>
                <c:pt idx="3">
                  <c:v>10H2 </c:v>
                </c:pt>
                <c:pt idx="4">
                  <c:v>20H2 </c:v>
                </c:pt>
                <c:pt idx="5">
                  <c:v>30H2 </c:v>
                </c:pt>
                <c:pt idx="6">
                  <c:v>10SW </c:v>
                </c:pt>
                <c:pt idx="7">
                  <c:v>20SW </c:v>
                </c:pt>
                <c:pt idx="8">
                  <c:v>30SW </c:v>
                </c:pt>
                <c:pt idx="9">
                  <c:v>10L </c:v>
                </c:pt>
                <c:pt idx="10">
                  <c:v>20L </c:v>
                </c:pt>
                <c:pt idx="11">
                  <c:v>30L </c:v>
                </c:pt>
                <c:pt idx="12">
                  <c:v>10S </c:v>
                </c:pt>
                <c:pt idx="13">
                  <c:v>20S </c:v>
                </c:pt>
              </c:strCache>
            </c:strRef>
          </c:cat>
          <c:val>
            <c:numRef>
              <c:f>'helium pycnometer'!$H$70:$H$83</c:f>
              <c:numCache>
                <c:formatCode>General</c:formatCode>
                <c:ptCount val="14"/>
                <c:pt idx="0">
                  <c:v>0.20068333333333335</c:v>
                </c:pt>
                <c:pt idx="1">
                  <c:v>0.13153333333333336</c:v>
                </c:pt>
                <c:pt idx="2">
                  <c:v>0.16159999999999999</c:v>
                </c:pt>
                <c:pt idx="3">
                  <c:v>0.15374999999999997</c:v>
                </c:pt>
                <c:pt idx="4">
                  <c:v>0.11401666666666666</c:v>
                </c:pt>
                <c:pt idx="5">
                  <c:v>0.38191666666666668</c:v>
                </c:pt>
                <c:pt idx="6">
                  <c:v>0.19413333333333335</c:v>
                </c:pt>
                <c:pt idx="7">
                  <c:v>0.1764</c:v>
                </c:pt>
                <c:pt idx="8">
                  <c:v>0.13438333333333333</c:v>
                </c:pt>
                <c:pt idx="9">
                  <c:v>0.21764999999999998</c:v>
                </c:pt>
                <c:pt idx="10">
                  <c:v>0.15059999999999998</c:v>
                </c:pt>
                <c:pt idx="11">
                  <c:v>0.25973333333333337</c:v>
                </c:pt>
                <c:pt idx="12">
                  <c:v>0.18101666666666669</c:v>
                </c:pt>
                <c:pt idx="13">
                  <c:v>0.17764999999999997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4F39-4D1A-91E0-3A0990C5F3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44786504"/>
        <c:axId val="444782568"/>
      </c:barChart>
      <c:catAx>
        <c:axId val="444786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b="1">
                    <a:solidFill>
                      <a:sysClr val="windowText" lastClr="000000"/>
                    </a:solidFill>
                  </a:rPr>
                  <a:t>Lignin Type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4782568"/>
        <c:crosses val="autoZero"/>
        <c:auto val="1"/>
        <c:lblAlgn val="ctr"/>
        <c:lblOffset val="100"/>
        <c:noMultiLvlLbl val="0"/>
      </c:catAx>
      <c:valAx>
        <c:axId val="444782568"/>
        <c:scaling>
          <c:orientation val="minMax"/>
          <c:max val="0.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b="1">
                    <a:solidFill>
                      <a:sysClr val="windowText" lastClr="000000"/>
                    </a:solidFill>
                  </a:rPr>
                  <a:t>Density (g/cm</a:t>
                </a:r>
                <a:r>
                  <a:rPr lang="en-AU" sz="1400" b="1" baseline="30000">
                    <a:solidFill>
                      <a:sysClr val="windowText" lastClr="000000"/>
                    </a:solidFill>
                  </a:rPr>
                  <a:t>3</a:t>
                </a:r>
                <a:r>
                  <a:rPr lang="en-AU" sz="1400" b="1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4786504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4C44D6-0C19-4742-881A-F1EE6737F22A}" type="doc">
      <dgm:prSet loTypeId="urn:microsoft.com/office/officeart/2009/3/layout/Descending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53D0B4-7914-4FE3-B722-582B84CA9145}">
      <dgm:prSet phldrT="[Text]" custT="1"/>
      <dgm:spPr/>
      <dgm:t>
        <a:bodyPr/>
        <a:lstStyle/>
        <a:p>
          <a:pPr marL="0" indent="0"/>
          <a:r>
            <a:rPr lang="en-US" sz="2000" dirty="0" smtClean="0">
              <a:effectLst/>
            </a:rPr>
            <a:t>Increase demand of polymeric foams</a:t>
          </a:r>
          <a:endParaRPr lang="en-US" sz="2000" dirty="0">
            <a:effectLst/>
          </a:endParaRPr>
        </a:p>
      </dgm:t>
    </dgm:pt>
    <dgm:pt modelId="{2BEF502F-ED11-4DD2-84E2-231898C6BB86}" type="parTrans" cxnId="{C457D933-FA17-487B-AAB8-8313BA663F36}">
      <dgm:prSet/>
      <dgm:spPr/>
      <dgm:t>
        <a:bodyPr/>
        <a:lstStyle/>
        <a:p>
          <a:endParaRPr lang="en-US"/>
        </a:p>
      </dgm:t>
    </dgm:pt>
    <dgm:pt modelId="{116F2D03-D85E-4156-A322-CE64BB0B4200}" type="sibTrans" cxnId="{C457D933-FA17-487B-AAB8-8313BA663F36}">
      <dgm:prSet/>
      <dgm:spPr/>
      <dgm:t>
        <a:bodyPr/>
        <a:lstStyle/>
        <a:p>
          <a:endParaRPr lang="en-US"/>
        </a:p>
      </dgm:t>
    </dgm:pt>
    <dgm:pt modelId="{480D91C6-5F8E-42AF-AB83-921136C63DEB}">
      <dgm:prSet phldrT="[Text]" custT="1"/>
      <dgm:spPr/>
      <dgm:t>
        <a:bodyPr/>
        <a:lstStyle/>
        <a:p>
          <a:pPr marL="0" indent="0"/>
          <a:r>
            <a:rPr lang="en-US" sz="2000" dirty="0" smtClean="0">
              <a:solidFill>
                <a:schemeClr val="tx1"/>
              </a:solidFill>
              <a:latin typeface="+mn-lt"/>
            </a:rPr>
            <a:t>Target properties</a:t>
          </a:r>
        </a:p>
      </dgm:t>
    </dgm:pt>
    <dgm:pt modelId="{FC1C94C6-8261-413E-A221-1B120C7E4505}" type="parTrans" cxnId="{316A0FDF-03A7-48C5-A8C9-1457F8B6A7F2}">
      <dgm:prSet/>
      <dgm:spPr/>
      <dgm:t>
        <a:bodyPr/>
        <a:lstStyle/>
        <a:p>
          <a:endParaRPr lang="en-US"/>
        </a:p>
      </dgm:t>
    </dgm:pt>
    <dgm:pt modelId="{157648B3-9A65-4F6D-AAB9-DB9C7589D4AE}" type="sibTrans" cxnId="{316A0FDF-03A7-48C5-A8C9-1457F8B6A7F2}">
      <dgm:prSet/>
      <dgm:spPr/>
      <dgm:t>
        <a:bodyPr/>
        <a:lstStyle/>
        <a:p>
          <a:endParaRPr lang="en-US"/>
        </a:p>
      </dgm:t>
    </dgm:pt>
    <dgm:pt modelId="{5F426696-A44F-4A88-99CD-A18A98434644}">
      <dgm:prSet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Lignin </a:t>
          </a:r>
          <a:r>
            <a:rPr lang="en-US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polylactide</a:t>
          </a:r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(PLA) foams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CD24F4-E9FA-4509-8B33-71CBD5F4E2C0}" type="parTrans" cxnId="{A895353A-A569-4B6C-80E8-69F18ECBE576}">
      <dgm:prSet/>
      <dgm:spPr/>
      <dgm:t>
        <a:bodyPr/>
        <a:lstStyle/>
        <a:p>
          <a:endParaRPr lang="en-US"/>
        </a:p>
      </dgm:t>
    </dgm:pt>
    <dgm:pt modelId="{6B05A3D0-73C7-4873-A8E1-339A66D7E47C}" type="sibTrans" cxnId="{A895353A-A569-4B6C-80E8-69F18ECBE576}">
      <dgm:prSet/>
      <dgm:spPr/>
      <dgm:t>
        <a:bodyPr/>
        <a:lstStyle/>
        <a:p>
          <a:endParaRPr lang="en-US"/>
        </a:p>
      </dgm:t>
    </dgm:pt>
    <dgm:pt modelId="{2DA5818C-08FC-4557-AD11-7A59C6F4B0CB}">
      <dgm:prSet phldrT="[Text]" custT="1"/>
      <dgm:spPr/>
      <dgm:t>
        <a:bodyPr/>
        <a:lstStyle/>
        <a:p>
          <a:pPr marL="0" indent="0"/>
          <a:r>
            <a:rPr lang="en-US" sz="2000" dirty="0" smtClean="0">
              <a:solidFill>
                <a:schemeClr val="tx1"/>
              </a:solidFill>
              <a:latin typeface="+mn-lt"/>
            </a:rPr>
            <a:t>Sustainable resources </a:t>
          </a:r>
        </a:p>
      </dgm:t>
    </dgm:pt>
    <dgm:pt modelId="{0F47B17F-E9C4-4473-A17A-05E0EDD5ECB6}" type="parTrans" cxnId="{611C5EE5-41F6-4E13-B256-211DDC7AE4DE}">
      <dgm:prSet/>
      <dgm:spPr/>
      <dgm:t>
        <a:bodyPr/>
        <a:lstStyle/>
        <a:p>
          <a:endParaRPr lang="en-US"/>
        </a:p>
      </dgm:t>
    </dgm:pt>
    <dgm:pt modelId="{656085AD-D830-4AFF-9EC2-9B60C0D6779A}" type="sibTrans" cxnId="{611C5EE5-41F6-4E13-B256-211DDC7AE4DE}">
      <dgm:prSet/>
      <dgm:spPr/>
      <dgm:t>
        <a:bodyPr/>
        <a:lstStyle/>
        <a:p>
          <a:endParaRPr lang="en-US"/>
        </a:p>
      </dgm:t>
    </dgm:pt>
    <dgm:pt modelId="{2B98FE62-52BE-472B-AC23-FF67D76EC8A8}" type="pres">
      <dgm:prSet presAssocID="{0C4C44D6-0C19-4742-881A-F1EE6737F22A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F071636B-F521-443F-BC79-6CA850748AEB}" type="pres">
      <dgm:prSet presAssocID="{0C4C44D6-0C19-4742-881A-F1EE6737F22A}" presName="arrowNode" presStyleLbl="node1" presStyleIdx="0" presStyleCnt="1"/>
      <dgm:spPr/>
    </dgm:pt>
    <dgm:pt modelId="{19F5914D-A6AD-4112-B474-DB1B6E3EA86C}" type="pres">
      <dgm:prSet presAssocID="{0853D0B4-7914-4FE3-B722-582B84CA9145}" presName="txNode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956F8-275C-4FD9-BF15-9D16589F9578}" type="pres">
      <dgm:prSet presAssocID="{480D91C6-5F8E-42AF-AB83-921136C63DEB}" presName="txNode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04B02B-DF86-440C-8A0D-F6F7416673AC}" type="pres">
      <dgm:prSet presAssocID="{157648B3-9A65-4F6D-AAB9-DB9C7589D4AE}" presName="dotNode2" presStyleCnt="0"/>
      <dgm:spPr/>
    </dgm:pt>
    <dgm:pt modelId="{798C92F5-72E9-4B14-92D5-1D895650028C}" type="pres">
      <dgm:prSet presAssocID="{157648B3-9A65-4F6D-AAB9-DB9C7589D4AE}" presName="dotRepeatNode" presStyleLbl="fgShp" presStyleIdx="0" presStyleCnt="2"/>
      <dgm:spPr/>
      <dgm:t>
        <a:bodyPr/>
        <a:lstStyle/>
        <a:p>
          <a:endParaRPr lang="en-US"/>
        </a:p>
      </dgm:t>
    </dgm:pt>
    <dgm:pt modelId="{AC950759-E5B1-49B1-AADC-6E2BE33AEAAD}" type="pres">
      <dgm:prSet presAssocID="{2DA5818C-08FC-4557-AD11-7A59C6F4B0CB}" presName="txNode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8B66B-4440-4E75-8E7B-8CBC0EABB81C}" type="pres">
      <dgm:prSet presAssocID="{656085AD-D830-4AFF-9EC2-9B60C0D6779A}" presName="dotNode3" presStyleCnt="0"/>
      <dgm:spPr/>
    </dgm:pt>
    <dgm:pt modelId="{C7E7799A-64C1-4755-81F9-9516929CF552}" type="pres">
      <dgm:prSet presAssocID="{656085AD-D830-4AFF-9EC2-9B60C0D6779A}" presName="dotRepeatNode" presStyleLbl="fgShp" presStyleIdx="1" presStyleCnt="2"/>
      <dgm:spPr/>
      <dgm:t>
        <a:bodyPr/>
        <a:lstStyle/>
        <a:p>
          <a:endParaRPr lang="de-DE"/>
        </a:p>
      </dgm:t>
    </dgm:pt>
    <dgm:pt modelId="{DFF7EDD6-2E5D-4912-9E44-0E270BCADC70}" type="pres">
      <dgm:prSet presAssocID="{5F426696-A44F-4A88-99CD-A18A98434644}" presName="txNode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11DD3B-8639-4822-B7B7-1294022A700F}" type="presOf" srcId="{5F426696-A44F-4A88-99CD-A18A98434644}" destId="{DFF7EDD6-2E5D-4912-9E44-0E270BCADC70}" srcOrd="0" destOrd="0" presId="urn:microsoft.com/office/officeart/2009/3/layout/DescendingProcess"/>
    <dgm:cxn modelId="{18FCE272-74CE-4021-8FFD-A13E39FA6D40}" type="presOf" srcId="{2DA5818C-08FC-4557-AD11-7A59C6F4B0CB}" destId="{AC950759-E5B1-49B1-AADC-6E2BE33AEAAD}" srcOrd="0" destOrd="0" presId="urn:microsoft.com/office/officeart/2009/3/layout/DescendingProcess"/>
    <dgm:cxn modelId="{D2593ECE-90F8-48CB-B54B-4742C4731504}" type="presOf" srcId="{0853D0B4-7914-4FE3-B722-582B84CA9145}" destId="{19F5914D-A6AD-4112-B474-DB1B6E3EA86C}" srcOrd="0" destOrd="0" presId="urn:microsoft.com/office/officeart/2009/3/layout/DescendingProcess"/>
    <dgm:cxn modelId="{316A0FDF-03A7-48C5-A8C9-1457F8B6A7F2}" srcId="{0C4C44D6-0C19-4742-881A-F1EE6737F22A}" destId="{480D91C6-5F8E-42AF-AB83-921136C63DEB}" srcOrd="1" destOrd="0" parTransId="{FC1C94C6-8261-413E-A221-1B120C7E4505}" sibTransId="{157648B3-9A65-4F6D-AAB9-DB9C7589D4AE}"/>
    <dgm:cxn modelId="{9F80DFBD-005B-476C-B028-D8872F2608E3}" type="presOf" srcId="{157648B3-9A65-4F6D-AAB9-DB9C7589D4AE}" destId="{798C92F5-72E9-4B14-92D5-1D895650028C}" srcOrd="0" destOrd="0" presId="urn:microsoft.com/office/officeart/2009/3/layout/DescendingProcess"/>
    <dgm:cxn modelId="{4A8D697D-9B55-4863-8087-67A1812E71D1}" type="presOf" srcId="{0C4C44D6-0C19-4742-881A-F1EE6737F22A}" destId="{2B98FE62-52BE-472B-AC23-FF67D76EC8A8}" srcOrd="0" destOrd="0" presId="urn:microsoft.com/office/officeart/2009/3/layout/DescendingProcess"/>
    <dgm:cxn modelId="{3AB6F8A5-8712-44E6-966B-FFBE5B1B27C6}" type="presOf" srcId="{656085AD-D830-4AFF-9EC2-9B60C0D6779A}" destId="{C7E7799A-64C1-4755-81F9-9516929CF552}" srcOrd="0" destOrd="0" presId="urn:microsoft.com/office/officeart/2009/3/layout/DescendingProcess"/>
    <dgm:cxn modelId="{A895353A-A569-4B6C-80E8-69F18ECBE576}" srcId="{0C4C44D6-0C19-4742-881A-F1EE6737F22A}" destId="{5F426696-A44F-4A88-99CD-A18A98434644}" srcOrd="3" destOrd="0" parTransId="{5DCD24F4-E9FA-4509-8B33-71CBD5F4E2C0}" sibTransId="{6B05A3D0-73C7-4873-A8E1-339A66D7E47C}"/>
    <dgm:cxn modelId="{611C5EE5-41F6-4E13-B256-211DDC7AE4DE}" srcId="{0C4C44D6-0C19-4742-881A-F1EE6737F22A}" destId="{2DA5818C-08FC-4557-AD11-7A59C6F4B0CB}" srcOrd="2" destOrd="0" parTransId="{0F47B17F-E9C4-4473-A17A-05E0EDD5ECB6}" sibTransId="{656085AD-D830-4AFF-9EC2-9B60C0D6779A}"/>
    <dgm:cxn modelId="{8EB911F5-A19E-4F05-ADCB-73EA9C4AD95B}" type="presOf" srcId="{480D91C6-5F8E-42AF-AB83-921136C63DEB}" destId="{F54956F8-275C-4FD9-BF15-9D16589F9578}" srcOrd="0" destOrd="0" presId="urn:microsoft.com/office/officeart/2009/3/layout/DescendingProcess"/>
    <dgm:cxn modelId="{C457D933-FA17-487B-AAB8-8313BA663F36}" srcId="{0C4C44D6-0C19-4742-881A-F1EE6737F22A}" destId="{0853D0B4-7914-4FE3-B722-582B84CA9145}" srcOrd="0" destOrd="0" parTransId="{2BEF502F-ED11-4DD2-84E2-231898C6BB86}" sibTransId="{116F2D03-D85E-4156-A322-CE64BB0B4200}"/>
    <dgm:cxn modelId="{D30A1AC3-1FE3-4080-99C5-2A5C0267B1FC}" type="presParOf" srcId="{2B98FE62-52BE-472B-AC23-FF67D76EC8A8}" destId="{F071636B-F521-443F-BC79-6CA850748AEB}" srcOrd="0" destOrd="0" presId="urn:microsoft.com/office/officeart/2009/3/layout/DescendingProcess"/>
    <dgm:cxn modelId="{57669A9D-25CD-4046-94E3-87CFB46D4C3A}" type="presParOf" srcId="{2B98FE62-52BE-472B-AC23-FF67D76EC8A8}" destId="{19F5914D-A6AD-4112-B474-DB1B6E3EA86C}" srcOrd="1" destOrd="0" presId="urn:microsoft.com/office/officeart/2009/3/layout/DescendingProcess"/>
    <dgm:cxn modelId="{D47EB180-F08F-44DA-8D73-84995F8A1386}" type="presParOf" srcId="{2B98FE62-52BE-472B-AC23-FF67D76EC8A8}" destId="{F54956F8-275C-4FD9-BF15-9D16589F9578}" srcOrd="2" destOrd="0" presId="urn:microsoft.com/office/officeart/2009/3/layout/DescendingProcess"/>
    <dgm:cxn modelId="{12520BF0-B84A-49F6-ACC7-E0198C669A03}" type="presParOf" srcId="{2B98FE62-52BE-472B-AC23-FF67D76EC8A8}" destId="{B904B02B-DF86-440C-8A0D-F6F7416673AC}" srcOrd="3" destOrd="0" presId="urn:microsoft.com/office/officeart/2009/3/layout/DescendingProcess"/>
    <dgm:cxn modelId="{1D0F0F36-AD11-4522-AB6D-8BFA4BCB4A94}" type="presParOf" srcId="{B904B02B-DF86-440C-8A0D-F6F7416673AC}" destId="{798C92F5-72E9-4B14-92D5-1D895650028C}" srcOrd="0" destOrd="0" presId="urn:microsoft.com/office/officeart/2009/3/layout/DescendingProcess"/>
    <dgm:cxn modelId="{581E3C3A-E054-486A-B725-B4485AFF2923}" type="presParOf" srcId="{2B98FE62-52BE-472B-AC23-FF67D76EC8A8}" destId="{AC950759-E5B1-49B1-AADC-6E2BE33AEAAD}" srcOrd="4" destOrd="0" presId="urn:microsoft.com/office/officeart/2009/3/layout/DescendingProcess"/>
    <dgm:cxn modelId="{DE0412F5-3FD8-4DC2-B5F9-F576A85F713E}" type="presParOf" srcId="{2B98FE62-52BE-472B-AC23-FF67D76EC8A8}" destId="{7CB8B66B-4440-4E75-8E7B-8CBC0EABB81C}" srcOrd="5" destOrd="0" presId="urn:microsoft.com/office/officeart/2009/3/layout/DescendingProcess"/>
    <dgm:cxn modelId="{1CEB396F-A14A-44BC-B71B-05AD77F33817}" type="presParOf" srcId="{7CB8B66B-4440-4E75-8E7B-8CBC0EABB81C}" destId="{C7E7799A-64C1-4755-81F9-9516929CF552}" srcOrd="0" destOrd="0" presId="urn:microsoft.com/office/officeart/2009/3/layout/DescendingProcess"/>
    <dgm:cxn modelId="{B8024E46-B98D-4A52-8FDF-1EE79B14E590}" type="presParOf" srcId="{2B98FE62-52BE-472B-AC23-FF67D76EC8A8}" destId="{DFF7EDD6-2E5D-4912-9E44-0E270BCADC70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06C6D9-782A-4BFA-A646-6381B1AB61AA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93E14A-0F66-4FED-B674-F3CEE06E728A}">
      <dgm:prSet phldrT="[Text]"/>
      <dgm:spPr/>
      <dgm:t>
        <a:bodyPr/>
        <a:lstStyle/>
        <a:p>
          <a:r>
            <a:rPr lang="en-US" dirty="0" smtClean="0"/>
            <a:t>Blowing agent</a:t>
          </a:r>
          <a:endParaRPr lang="en-US" dirty="0"/>
        </a:p>
      </dgm:t>
    </dgm:pt>
    <dgm:pt modelId="{5E173939-C7DC-4189-9C89-C298EBD041C1}" type="parTrans" cxnId="{93E1FD69-4C5B-45B5-84C4-8B59B1A926C7}">
      <dgm:prSet/>
      <dgm:spPr/>
      <dgm:t>
        <a:bodyPr/>
        <a:lstStyle/>
        <a:p>
          <a:endParaRPr lang="en-US"/>
        </a:p>
      </dgm:t>
    </dgm:pt>
    <dgm:pt modelId="{6C5C765F-C909-461F-966F-0BAD4AD4826D}" type="sibTrans" cxnId="{93E1FD69-4C5B-45B5-84C4-8B59B1A926C7}">
      <dgm:prSet/>
      <dgm:spPr/>
      <dgm:t>
        <a:bodyPr/>
        <a:lstStyle/>
        <a:p>
          <a:endParaRPr lang="en-US"/>
        </a:p>
      </dgm:t>
    </dgm:pt>
    <dgm:pt modelId="{310EB8FE-34DE-414D-BAA6-5BE7DDBF3782}">
      <dgm:prSet phldrT="[Text]" custT="1"/>
      <dgm:spPr/>
      <dgm:t>
        <a:bodyPr/>
        <a:lstStyle/>
        <a:p>
          <a:r>
            <a:rPr lang="en-US" sz="1500" dirty="0" smtClean="0"/>
            <a:t>Chemical blowing agent </a:t>
          </a:r>
        </a:p>
        <a:p>
          <a:r>
            <a:rPr lang="en-US" sz="1400" i="1" dirty="0" smtClean="0"/>
            <a:t>e.g. Sodium bicarbonate </a:t>
          </a:r>
          <a:endParaRPr lang="en-US" sz="1400" i="1" dirty="0"/>
        </a:p>
      </dgm:t>
    </dgm:pt>
    <dgm:pt modelId="{4F6E1F4C-AD63-422D-AF31-B575FBBFB7E9}" type="parTrans" cxnId="{018AD39E-BDFB-40A1-BBD6-3C17B7352EB2}">
      <dgm:prSet/>
      <dgm:spPr/>
      <dgm:t>
        <a:bodyPr/>
        <a:lstStyle/>
        <a:p>
          <a:endParaRPr lang="en-US"/>
        </a:p>
      </dgm:t>
    </dgm:pt>
    <dgm:pt modelId="{F19E6251-B174-48AB-ADED-9C28E09596A0}" type="sibTrans" cxnId="{018AD39E-BDFB-40A1-BBD6-3C17B7352EB2}">
      <dgm:prSet/>
      <dgm:spPr/>
      <dgm:t>
        <a:bodyPr/>
        <a:lstStyle/>
        <a:p>
          <a:endParaRPr lang="en-US"/>
        </a:p>
      </dgm:t>
    </dgm:pt>
    <dgm:pt modelId="{8C640266-3E4B-4315-B461-EDB66E9F0847}">
      <dgm:prSet phldrT="[Text]" custT="1"/>
      <dgm:spPr/>
      <dgm:t>
        <a:bodyPr/>
        <a:lstStyle/>
        <a:p>
          <a:r>
            <a:rPr lang="en-US" sz="1500" dirty="0" smtClean="0"/>
            <a:t>Physical blowing agent </a:t>
          </a:r>
        </a:p>
        <a:p>
          <a:r>
            <a:rPr lang="en-US" sz="1400" i="1" dirty="0" smtClean="0"/>
            <a:t>e.g. chlorofluorocarbons (CFCs) &amp; </a:t>
          </a:r>
          <a:r>
            <a:rPr lang="en-US" sz="1400" i="1" dirty="0" err="1" smtClean="0"/>
            <a:t>hydrochlorofluorocarbons</a:t>
          </a:r>
          <a:r>
            <a:rPr lang="en-US" sz="1400" i="1" dirty="0" smtClean="0"/>
            <a:t> (HCFCs</a:t>
          </a:r>
          <a:r>
            <a:rPr lang="en-US" sz="1500" i="1" dirty="0" smtClean="0"/>
            <a:t>) </a:t>
          </a:r>
          <a:endParaRPr lang="en-US" sz="1500" dirty="0"/>
        </a:p>
      </dgm:t>
    </dgm:pt>
    <dgm:pt modelId="{D4779D5E-741D-43BE-9572-7D214ACD0AB7}" type="parTrans" cxnId="{CF99EC8F-556C-4CDE-8829-09D658A68EBC}">
      <dgm:prSet/>
      <dgm:spPr/>
      <dgm:t>
        <a:bodyPr/>
        <a:lstStyle/>
        <a:p>
          <a:endParaRPr lang="en-US"/>
        </a:p>
      </dgm:t>
    </dgm:pt>
    <dgm:pt modelId="{C7BBF42A-7E1F-4612-B717-4399EE2D8BB2}" type="sibTrans" cxnId="{CF99EC8F-556C-4CDE-8829-09D658A68EBC}">
      <dgm:prSet/>
      <dgm:spPr/>
      <dgm:t>
        <a:bodyPr/>
        <a:lstStyle/>
        <a:p>
          <a:endParaRPr lang="en-US"/>
        </a:p>
      </dgm:t>
    </dgm:pt>
    <dgm:pt modelId="{ED45E49C-E80D-41CF-9DF2-A4181A287A1A}" type="pres">
      <dgm:prSet presAssocID="{6106C6D9-782A-4BFA-A646-6381B1AB61A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0A20D9-8C1D-4FE1-B3DA-BCF917CD9E6C}" type="pres">
      <dgm:prSet presAssocID="{2A93E14A-0F66-4FED-B674-F3CEE06E728A}" presName="hierRoot1" presStyleCnt="0">
        <dgm:presLayoutVars>
          <dgm:hierBranch val="init"/>
        </dgm:presLayoutVars>
      </dgm:prSet>
      <dgm:spPr/>
    </dgm:pt>
    <dgm:pt modelId="{CBBED8A9-22FA-479F-9EAA-43F184A1496F}" type="pres">
      <dgm:prSet presAssocID="{2A93E14A-0F66-4FED-B674-F3CEE06E728A}" presName="rootComposite1" presStyleCnt="0"/>
      <dgm:spPr/>
    </dgm:pt>
    <dgm:pt modelId="{43907ABB-2245-42B8-964C-D756CDEF07E3}" type="pres">
      <dgm:prSet presAssocID="{2A93E14A-0F66-4FED-B674-F3CEE06E728A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D138D1-ED30-4476-9B70-E85CEBCEB50E}" type="pres">
      <dgm:prSet presAssocID="{2A93E14A-0F66-4FED-B674-F3CEE06E728A}" presName="topArc1" presStyleLbl="parChTrans1D1" presStyleIdx="0" presStyleCnt="6"/>
      <dgm:spPr/>
    </dgm:pt>
    <dgm:pt modelId="{E458E486-7D44-4C43-9F40-ABEDDC8A19E2}" type="pres">
      <dgm:prSet presAssocID="{2A93E14A-0F66-4FED-B674-F3CEE06E728A}" presName="bottomArc1" presStyleLbl="parChTrans1D1" presStyleIdx="1" presStyleCnt="6"/>
      <dgm:spPr/>
    </dgm:pt>
    <dgm:pt modelId="{58C21CE3-E131-4729-9612-84DC06920D7C}" type="pres">
      <dgm:prSet presAssocID="{2A93E14A-0F66-4FED-B674-F3CEE06E728A}" presName="topConnNode1" presStyleLbl="node1" presStyleIdx="0" presStyleCnt="0"/>
      <dgm:spPr/>
      <dgm:t>
        <a:bodyPr/>
        <a:lstStyle/>
        <a:p>
          <a:endParaRPr lang="en-US"/>
        </a:p>
      </dgm:t>
    </dgm:pt>
    <dgm:pt modelId="{6C4F3802-AC9B-4D57-BC65-108B16853318}" type="pres">
      <dgm:prSet presAssocID="{2A93E14A-0F66-4FED-B674-F3CEE06E728A}" presName="hierChild2" presStyleCnt="0"/>
      <dgm:spPr/>
    </dgm:pt>
    <dgm:pt modelId="{96420F43-94C0-408D-9E94-B2E42F3F3039}" type="pres">
      <dgm:prSet presAssocID="{4F6E1F4C-AD63-422D-AF31-B575FBBFB7E9}" presName="Name28" presStyleLbl="parChTrans1D2" presStyleIdx="0" presStyleCnt="2"/>
      <dgm:spPr/>
      <dgm:t>
        <a:bodyPr/>
        <a:lstStyle/>
        <a:p>
          <a:endParaRPr lang="en-US"/>
        </a:p>
      </dgm:t>
    </dgm:pt>
    <dgm:pt modelId="{06D7C41F-958E-4775-B73A-55D310BEF096}" type="pres">
      <dgm:prSet presAssocID="{310EB8FE-34DE-414D-BAA6-5BE7DDBF3782}" presName="hierRoot2" presStyleCnt="0">
        <dgm:presLayoutVars>
          <dgm:hierBranch val="init"/>
        </dgm:presLayoutVars>
      </dgm:prSet>
      <dgm:spPr/>
    </dgm:pt>
    <dgm:pt modelId="{66936D3B-019F-4747-84CD-A9A4AAF75730}" type="pres">
      <dgm:prSet presAssocID="{310EB8FE-34DE-414D-BAA6-5BE7DDBF3782}" presName="rootComposite2" presStyleCnt="0"/>
      <dgm:spPr/>
    </dgm:pt>
    <dgm:pt modelId="{A3B327FA-8759-4350-9282-F9EF9164CC26}" type="pres">
      <dgm:prSet presAssocID="{310EB8FE-34DE-414D-BAA6-5BE7DDBF378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1C3430-30BF-48A0-9C2D-9F5600BCB4E8}" type="pres">
      <dgm:prSet presAssocID="{310EB8FE-34DE-414D-BAA6-5BE7DDBF3782}" presName="topArc2" presStyleLbl="parChTrans1D1" presStyleIdx="2" presStyleCnt="6"/>
      <dgm:spPr/>
    </dgm:pt>
    <dgm:pt modelId="{267C1254-931C-4F8E-A51A-F04FF7A817E9}" type="pres">
      <dgm:prSet presAssocID="{310EB8FE-34DE-414D-BAA6-5BE7DDBF3782}" presName="bottomArc2" presStyleLbl="parChTrans1D1" presStyleIdx="3" presStyleCnt="6"/>
      <dgm:spPr/>
    </dgm:pt>
    <dgm:pt modelId="{9DE02242-37BD-4B42-833F-313B7D8FAFAC}" type="pres">
      <dgm:prSet presAssocID="{310EB8FE-34DE-414D-BAA6-5BE7DDBF3782}" presName="topConnNode2" presStyleLbl="node2" presStyleIdx="0" presStyleCnt="0"/>
      <dgm:spPr/>
      <dgm:t>
        <a:bodyPr/>
        <a:lstStyle/>
        <a:p>
          <a:endParaRPr lang="en-US"/>
        </a:p>
      </dgm:t>
    </dgm:pt>
    <dgm:pt modelId="{52150BB5-E919-4D3B-BF4D-36357DCDF4F6}" type="pres">
      <dgm:prSet presAssocID="{310EB8FE-34DE-414D-BAA6-5BE7DDBF3782}" presName="hierChild4" presStyleCnt="0"/>
      <dgm:spPr/>
    </dgm:pt>
    <dgm:pt modelId="{376811B9-023F-46ED-94A0-5F7CDBB87715}" type="pres">
      <dgm:prSet presAssocID="{310EB8FE-34DE-414D-BAA6-5BE7DDBF3782}" presName="hierChild5" presStyleCnt="0"/>
      <dgm:spPr/>
    </dgm:pt>
    <dgm:pt modelId="{EF0BAC8F-4409-4380-9F8A-DF4E38EFB413}" type="pres">
      <dgm:prSet presAssocID="{D4779D5E-741D-43BE-9572-7D214ACD0AB7}" presName="Name28" presStyleLbl="parChTrans1D2" presStyleIdx="1" presStyleCnt="2"/>
      <dgm:spPr/>
      <dgm:t>
        <a:bodyPr/>
        <a:lstStyle/>
        <a:p>
          <a:endParaRPr lang="en-US"/>
        </a:p>
      </dgm:t>
    </dgm:pt>
    <dgm:pt modelId="{0907AB99-6A71-43D0-92F6-74A66376A0B6}" type="pres">
      <dgm:prSet presAssocID="{8C640266-3E4B-4315-B461-EDB66E9F0847}" presName="hierRoot2" presStyleCnt="0">
        <dgm:presLayoutVars>
          <dgm:hierBranch val="init"/>
        </dgm:presLayoutVars>
      </dgm:prSet>
      <dgm:spPr/>
    </dgm:pt>
    <dgm:pt modelId="{064DC180-428B-4BCF-AAEB-34C694B24B2F}" type="pres">
      <dgm:prSet presAssocID="{8C640266-3E4B-4315-B461-EDB66E9F0847}" presName="rootComposite2" presStyleCnt="0"/>
      <dgm:spPr/>
    </dgm:pt>
    <dgm:pt modelId="{7AB42FC3-A05D-431B-AE70-B034D22B979F}" type="pres">
      <dgm:prSet presAssocID="{8C640266-3E4B-4315-B461-EDB66E9F084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EB3415-2131-4390-9B94-6E4E3B406E9F}" type="pres">
      <dgm:prSet presAssocID="{8C640266-3E4B-4315-B461-EDB66E9F0847}" presName="topArc2" presStyleLbl="parChTrans1D1" presStyleIdx="4" presStyleCnt="6"/>
      <dgm:spPr/>
    </dgm:pt>
    <dgm:pt modelId="{D44FAC6F-A60F-454C-B075-9AA5D1FE219C}" type="pres">
      <dgm:prSet presAssocID="{8C640266-3E4B-4315-B461-EDB66E9F0847}" presName="bottomArc2" presStyleLbl="parChTrans1D1" presStyleIdx="5" presStyleCnt="6"/>
      <dgm:spPr/>
    </dgm:pt>
    <dgm:pt modelId="{574FBE68-9238-4104-838A-B01F9606B75B}" type="pres">
      <dgm:prSet presAssocID="{8C640266-3E4B-4315-B461-EDB66E9F0847}" presName="topConnNode2" presStyleLbl="node2" presStyleIdx="0" presStyleCnt="0"/>
      <dgm:spPr/>
      <dgm:t>
        <a:bodyPr/>
        <a:lstStyle/>
        <a:p>
          <a:endParaRPr lang="en-US"/>
        </a:p>
      </dgm:t>
    </dgm:pt>
    <dgm:pt modelId="{E94D796E-0354-40B8-88D8-B9E2104A8FE5}" type="pres">
      <dgm:prSet presAssocID="{8C640266-3E4B-4315-B461-EDB66E9F0847}" presName="hierChild4" presStyleCnt="0"/>
      <dgm:spPr/>
    </dgm:pt>
    <dgm:pt modelId="{3C854D3A-1002-4AC9-8B51-1DBCF3369690}" type="pres">
      <dgm:prSet presAssocID="{8C640266-3E4B-4315-B461-EDB66E9F0847}" presName="hierChild5" presStyleCnt="0"/>
      <dgm:spPr/>
    </dgm:pt>
    <dgm:pt modelId="{8B2A416D-5E22-421F-9589-256BBCC75783}" type="pres">
      <dgm:prSet presAssocID="{2A93E14A-0F66-4FED-B674-F3CEE06E728A}" presName="hierChild3" presStyleCnt="0"/>
      <dgm:spPr/>
    </dgm:pt>
  </dgm:ptLst>
  <dgm:cxnLst>
    <dgm:cxn modelId="{CF99EC8F-556C-4CDE-8829-09D658A68EBC}" srcId="{2A93E14A-0F66-4FED-B674-F3CEE06E728A}" destId="{8C640266-3E4B-4315-B461-EDB66E9F0847}" srcOrd="1" destOrd="0" parTransId="{D4779D5E-741D-43BE-9572-7D214ACD0AB7}" sibTransId="{C7BBF42A-7E1F-4612-B717-4399EE2D8BB2}"/>
    <dgm:cxn modelId="{46EA7E8A-37F2-4ECD-B47A-EE30C68483CF}" type="presOf" srcId="{2A93E14A-0F66-4FED-B674-F3CEE06E728A}" destId="{58C21CE3-E131-4729-9612-84DC06920D7C}" srcOrd="1" destOrd="0" presId="urn:microsoft.com/office/officeart/2008/layout/HalfCircleOrganizationChart"/>
    <dgm:cxn modelId="{4FBAB932-806D-4775-8DEC-42519F242EDD}" type="presOf" srcId="{8C640266-3E4B-4315-B461-EDB66E9F0847}" destId="{574FBE68-9238-4104-838A-B01F9606B75B}" srcOrd="1" destOrd="0" presId="urn:microsoft.com/office/officeart/2008/layout/HalfCircleOrganizationChart"/>
    <dgm:cxn modelId="{862D8A64-B616-4CD8-8C28-617005166F78}" type="presOf" srcId="{4F6E1F4C-AD63-422D-AF31-B575FBBFB7E9}" destId="{96420F43-94C0-408D-9E94-B2E42F3F3039}" srcOrd="0" destOrd="0" presId="urn:microsoft.com/office/officeart/2008/layout/HalfCircleOrganizationChart"/>
    <dgm:cxn modelId="{DB6741E8-0D6D-4160-A1FB-3B9934D01E87}" type="presOf" srcId="{D4779D5E-741D-43BE-9572-7D214ACD0AB7}" destId="{EF0BAC8F-4409-4380-9F8A-DF4E38EFB413}" srcOrd="0" destOrd="0" presId="urn:microsoft.com/office/officeart/2008/layout/HalfCircleOrganizationChart"/>
    <dgm:cxn modelId="{93E1FD69-4C5B-45B5-84C4-8B59B1A926C7}" srcId="{6106C6D9-782A-4BFA-A646-6381B1AB61AA}" destId="{2A93E14A-0F66-4FED-B674-F3CEE06E728A}" srcOrd="0" destOrd="0" parTransId="{5E173939-C7DC-4189-9C89-C298EBD041C1}" sibTransId="{6C5C765F-C909-461F-966F-0BAD4AD4826D}"/>
    <dgm:cxn modelId="{40D0740D-385E-4DAA-9C31-A4638EDC718E}" type="presOf" srcId="{310EB8FE-34DE-414D-BAA6-5BE7DDBF3782}" destId="{A3B327FA-8759-4350-9282-F9EF9164CC26}" srcOrd="0" destOrd="0" presId="urn:microsoft.com/office/officeart/2008/layout/HalfCircleOrganizationChart"/>
    <dgm:cxn modelId="{A2BA397C-1E4C-4C40-8939-95548EF7F457}" type="presOf" srcId="{8C640266-3E4B-4315-B461-EDB66E9F0847}" destId="{7AB42FC3-A05D-431B-AE70-B034D22B979F}" srcOrd="0" destOrd="0" presId="urn:microsoft.com/office/officeart/2008/layout/HalfCircleOrganizationChart"/>
    <dgm:cxn modelId="{018AD39E-BDFB-40A1-BBD6-3C17B7352EB2}" srcId="{2A93E14A-0F66-4FED-B674-F3CEE06E728A}" destId="{310EB8FE-34DE-414D-BAA6-5BE7DDBF3782}" srcOrd="0" destOrd="0" parTransId="{4F6E1F4C-AD63-422D-AF31-B575FBBFB7E9}" sibTransId="{F19E6251-B174-48AB-ADED-9C28E09596A0}"/>
    <dgm:cxn modelId="{6A1036B9-3EC6-4BB0-9E98-1B48D54D7BA0}" type="presOf" srcId="{310EB8FE-34DE-414D-BAA6-5BE7DDBF3782}" destId="{9DE02242-37BD-4B42-833F-313B7D8FAFAC}" srcOrd="1" destOrd="0" presId="urn:microsoft.com/office/officeart/2008/layout/HalfCircleOrganizationChart"/>
    <dgm:cxn modelId="{FB025E43-4A33-4808-8968-10E87BEB1B3A}" type="presOf" srcId="{6106C6D9-782A-4BFA-A646-6381B1AB61AA}" destId="{ED45E49C-E80D-41CF-9DF2-A4181A287A1A}" srcOrd="0" destOrd="0" presId="urn:microsoft.com/office/officeart/2008/layout/HalfCircleOrganizationChart"/>
    <dgm:cxn modelId="{0DBAFF4D-F091-42F0-9C64-3E055A56BA3D}" type="presOf" srcId="{2A93E14A-0F66-4FED-B674-F3CEE06E728A}" destId="{43907ABB-2245-42B8-964C-D756CDEF07E3}" srcOrd="0" destOrd="0" presId="urn:microsoft.com/office/officeart/2008/layout/HalfCircleOrganizationChart"/>
    <dgm:cxn modelId="{F6FED71F-F4B1-4809-BA14-2DC7FA2D30D3}" type="presParOf" srcId="{ED45E49C-E80D-41CF-9DF2-A4181A287A1A}" destId="{CF0A20D9-8C1D-4FE1-B3DA-BCF917CD9E6C}" srcOrd="0" destOrd="0" presId="urn:microsoft.com/office/officeart/2008/layout/HalfCircleOrganizationChart"/>
    <dgm:cxn modelId="{E150E39C-2895-4C45-AA49-B54C8E67483B}" type="presParOf" srcId="{CF0A20D9-8C1D-4FE1-B3DA-BCF917CD9E6C}" destId="{CBBED8A9-22FA-479F-9EAA-43F184A1496F}" srcOrd="0" destOrd="0" presId="urn:microsoft.com/office/officeart/2008/layout/HalfCircleOrganizationChart"/>
    <dgm:cxn modelId="{2DF32B22-01E8-4886-8D16-F9C5546AA585}" type="presParOf" srcId="{CBBED8A9-22FA-479F-9EAA-43F184A1496F}" destId="{43907ABB-2245-42B8-964C-D756CDEF07E3}" srcOrd="0" destOrd="0" presId="urn:microsoft.com/office/officeart/2008/layout/HalfCircleOrganizationChart"/>
    <dgm:cxn modelId="{8DB13929-CC28-4818-A52D-CFA1D8680293}" type="presParOf" srcId="{CBBED8A9-22FA-479F-9EAA-43F184A1496F}" destId="{51D138D1-ED30-4476-9B70-E85CEBCEB50E}" srcOrd="1" destOrd="0" presId="urn:microsoft.com/office/officeart/2008/layout/HalfCircleOrganizationChart"/>
    <dgm:cxn modelId="{11F0EB12-2D80-428A-9737-25462939A7B1}" type="presParOf" srcId="{CBBED8A9-22FA-479F-9EAA-43F184A1496F}" destId="{E458E486-7D44-4C43-9F40-ABEDDC8A19E2}" srcOrd="2" destOrd="0" presId="urn:microsoft.com/office/officeart/2008/layout/HalfCircleOrganizationChart"/>
    <dgm:cxn modelId="{C4264BCA-218D-4054-9B52-0FDCF648954C}" type="presParOf" srcId="{CBBED8A9-22FA-479F-9EAA-43F184A1496F}" destId="{58C21CE3-E131-4729-9612-84DC06920D7C}" srcOrd="3" destOrd="0" presId="urn:microsoft.com/office/officeart/2008/layout/HalfCircleOrganizationChart"/>
    <dgm:cxn modelId="{E0583292-8E25-40DD-A13C-280A11F8D65D}" type="presParOf" srcId="{CF0A20D9-8C1D-4FE1-B3DA-BCF917CD9E6C}" destId="{6C4F3802-AC9B-4D57-BC65-108B16853318}" srcOrd="1" destOrd="0" presId="urn:microsoft.com/office/officeart/2008/layout/HalfCircleOrganizationChart"/>
    <dgm:cxn modelId="{238B85A2-123D-4C03-B4A9-91B283BF74CD}" type="presParOf" srcId="{6C4F3802-AC9B-4D57-BC65-108B16853318}" destId="{96420F43-94C0-408D-9E94-B2E42F3F3039}" srcOrd="0" destOrd="0" presId="urn:microsoft.com/office/officeart/2008/layout/HalfCircleOrganizationChart"/>
    <dgm:cxn modelId="{A794CAA0-EDE0-4346-BEA2-7A9866B8D659}" type="presParOf" srcId="{6C4F3802-AC9B-4D57-BC65-108B16853318}" destId="{06D7C41F-958E-4775-B73A-55D310BEF096}" srcOrd="1" destOrd="0" presId="urn:microsoft.com/office/officeart/2008/layout/HalfCircleOrganizationChart"/>
    <dgm:cxn modelId="{862B83E9-6719-4CCB-AA54-99FB2E97532E}" type="presParOf" srcId="{06D7C41F-958E-4775-B73A-55D310BEF096}" destId="{66936D3B-019F-4747-84CD-A9A4AAF75730}" srcOrd="0" destOrd="0" presId="urn:microsoft.com/office/officeart/2008/layout/HalfCircleOrganizationChart"/>
    <dgm:cxn modelId="{FA901803-30BF-4E77-89EA-22EAC06AA2CA}" type="presParOf" srcId="{66936D3B-019F-4747-84CD-A9A4AAF75730}" destId="{A3B327FA-8759-4350-9282-F9EF9164CC26}" srcOrd="0" destOrd="0" presId="urn:microsoft.com/office/officeart/2008/layout/HalfCircleOrganizationChart"/>
    <dgm:cxn modelId="{8E6250B1-7578-4EBE-BBE7-94F24858CE0C}" type="presParOf" srcId="{66936D3B-019F-4747-84CD-A9A4AAF75730}" destId="{8E1C3430-30BF-48A0-9C2D-9F5600BCB4E8}" srcOrd="1" destOrd="0" presId="urn:microsoft.com/office/officeart/2008/layout/HalfCircleOrganizationChart"/>
    <dgm:cxn modelId="{FAE0A9FF-7B1D-4AA0-BFBE-26DD6BFF83C8}" type="presParOf" srcId="{66936D3B-019F-4747-84CD-A9A4AAF75730}" destId="{267C1254-931C-4F8E-A51A-F04FF7A817E9}" srcOrd="2" destOrd="0" presId="urn:microsoft.com/office/officeart/2008/layout/HalfCircleOrganizationChart"/>
    <dgm:cxn modelId="{0C3807AE-814D-42F0-8DAC-E011B99B0956}" type="presParOf" srcId="{66936D3B-019F-4747-84CD-A9A4AAF75730}" destId="{9DE02242-37BD-4B42-833F-313B7D8FAFAC}" srcOrd="3" destOrd="0" presId="urn:microsoft.com/office/officeart/2008/layout/HalfCircleOrganizationChart"/>
    <dgm:cxn modelId="{E2FCEAD6-AA98-43BC-9856-2525A22DFE60}" type="presParOf" srcId="{06D7C41F-958E-4775-B73A-55D310BEF096}" destId="{52150BB5-E919-4D3B-BF4D-36357DCDF4F6}" srcOrd="1" destOrd="0" presId="urn:microsoft.com/office/officeart/2008/layout/HalfCircleOrganizationChart"/>
    <dgm:cxn modelId="{BF3CD491-DCC8-4914-B55E-6E06296823CA}" type="presParOf" srcId="{06D7C41F-958E-4775-B73A-55D310BEF096}" destId="{376811B9-023F-46ED-94A0-5F7CDBB87715}" srcOrd="2" destOrd="0" presId="urn:microsoft.com/office/officeart/2008/layout/HalfCircleOrganizationChart"/>
    <dgm:cxn modelId="{D59713A3-B990-4657-9CF1-7FD12A7D5716}" type="presParOf" srcId="{6C4F3802-AC9B-4D57-BC65-108B16853318}" destId="{EF0BAC8F-4409-4380-9F8A-DF4E38EFB413}" srcOrd="2" destOrd="0" presId="urn:microsoft.com/office/officeart/2008/layout/HalfCircleOrganizationChart"/>
    <dgm:cxn modelId="{84E5BBAA-FE0B-4CEC-86CA-260120C14AED}" type="presParOf" srcId="{6C4F3802-AC9B-4D57-BC65-108B16853318}" destId="{0907AB99-6A71-43D0-92F6-74A66376A0B6}" srcOrd="3" destOrd="0" presId="urn:microsoft.com/office/officeart/2008/layout/HalfCircleOrganizationChart"/>
    <dgm:cxn modelId="{D65D2066-F3EB-465F-9198-1A012DE88836}" type="presParOf" srcId="{0907AB99-6A71-43D0-92F6-74A66376A0B6}" destId="{064DC180-428B-4BCF-AAEB-34C694B24B2F}" srcOrd="0" destOrd="0" presId="urn:microsoft.com/office/officeart/2008/layout/HalfCircleOrganizationChart"/>
    <dgm:cxn modelId="{853A5BC4-660D-46D5-8F71-746DBE7A9F98}" type="presParOf" srcId="{064DC180-428B-4BCF-AAEB-34C694B24B2F}" destId="{7AB42FC3-A05D-431B-AE70-B034D22B979F}" srcOrd="0" destOrd="0" presId="urn:microsoft.com/office/officeart/2008/layout/HalfCircleOrganizationChart"/>
    <dgm:cxn modelId="{3F2EC212-1BC3-495E-BD27-58E3CDB8A55E}" type="presParOf" srcId="{064DC180-428B-4BCF-AAEB-34C694B24B2F}" destId="{EAEB3415-2131-4390-9B94-6E4E3B406E9F}" srcOrd="1" destOrd="0" presId="urn:microsoft.com/office/officeart/2008/layout/HalfCircleOrganizationChart"/>
    <dgm:cxn modelId="{F7B01CBF-5EFC-4EE5-A78B-C8C586141F6E}" type="presParOf" srcId="{064DC180-428B-4BCF-AAEB-34C694B24B2F}" destId="{D44FAC6F-A60F-454C-B075-9AA5D1FE219C}" srcOrd="2" destOrd="0" presId="urn:microsoft.com/office/officeart/2008/layout/HalfCircleOrganizationChart"/>
    <dgm:cxn modelId="{31E36762-268C-45F6-9055-667838A79556}" type="presParOf" srcId="{064DC180-428B-4BCF-AAEB-34C694B24B2F}" destId="{574FBE68-9238-4104-838A-B01F9606B75B}" srcOrd="3" destOrd="0" presId="urn:microsoft.com/office/officeart/2008/layout/HalfCircleOrganizationChart"/>
    <dgm:cxn modelId="{48300F9E-E87D-48EE-88D8-F9BB9506F80F}" type="presParOf" srcId="{0907AB99-6A71-43D0-92F6-74A66376A0B6}" destId="{E94D796E-0354-40B8-88D8-B9E2104A8FE5}" srcOrd="1" destOrd="0" presId="urn:microsoft.com/office/officeart/2008/layout/HalfCircleOrganizationChart"/>
    <dgm:cxn modelId="{4EBF3541-4962-45D1-926F-008C3AD78AA0}" type="presParOf" srcId="{0907AB99-6A71-43D0-92F6-74A66376A0B6}" destId="{3C854D3A-1002-4AC9-8B51-1DBCF3369690}" srcOrd="2" destOrd="0" presId="urn:microsoft.com/office/officeart/2008/layout/HalfCircleOrganizationChart"/>
    <dgm:cxn modelId="{7947CDD0-9E64-4DE5-BE18-2D0601B74CAC}" type="presParOf" srcId="{CF0A20D9-8C1D-4FE1-B3DA-BCF917CD9E6C}" destId="{8B2A416D-5E22-421F-9589-256BBCC7578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9EDBFA-CA5C-4218-85EB-23F2B3DA8760}" type="doc">
      <dgm:prSet loTypeId="urn:microsoft.com/office/officeart/2009/3/layout/IncreasingArrows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B1F4C6-73BD-496E-A147-9018CC7894C6}">
      <dgm:prSet phldrT="[Text]"/>
      <dgm:spPr/>
      <dgm:t>
        <a:bodyPr/>
        <a:lstStyle/>
        <a:p>
          <a:r>
            <a:rPr lang="en-US" dirty="0" smtClean="0"/>
            <a:t>Extrusion</a:t>
          </a:r>
          <a:endParaRPr lang="en-US" dirty="0"/>
        </a:p>
      </dgm:t>
    </dgm:pt>
    <dgm:pt modelId="{45F32E03-6BA6-47DF-B758-8BF836E7247F}" type="parTrans" cxnId="{6AD8A41C-4964-45F5-ADBD-D5C7068D7882}">
      <dgm:prSet/>
      <dgm:spPr/>
      <dgm:t>
        <a:bodyPr/>
        <a:lstStyle/>
        <a:p>
          <a:endParaRPr lang="en-US"/>
        </a:p>
      </dgm:t>
    </dgm:pt>
    <dgm:pt modelId="{F85A074A-C460-4299-BF97-45D745152A49}" type="sibTrans" cxnId="{6AD8A41C-4964-45F5-ADBD-D5C7068D7882}">
      <dgm:prSet/>
      <dgm:spPr/>
      <dgm:t>
        <a:bodyPr/>
        <a:lstStyle/>
        <a:p>
          <a:endParaRPr lang="en-US"/>
        </a:p>
      </dgm:t>
    </dgm:pt>
    <dgm:pt modelId="{0BFB54D8-8157-40EC-B212-B56359240382}">
      <dgm:prSet phldrT="[Text]" custT="1"/>
      <dgm:spPr/>
      <dgm:t>
        <a:bodyPr/>
        <a:lstStyle/>
        <a:p>
          <a:r>
            <a:rPr lang="en-US" sz="1800" dirty="0" smtClean="0"/>
            <a:t>Lignin characterization</a:t>
          </a:r>
          <a:endParaRPr lang="en-US" sz="1800" dirty="0"/>
        </a:p>
      </dgm:t>
    </dgm:pt>
    <dgm:pt modelId="{1E1B450C-5713-4949-9472-838FF46C6072}" type="parTrans" cxnId="{6E148C09-B407-4508-9D5C-58A21142CF05}">
      <dgm:prSet/>
      <dgm:spPr/>
      <dgm:t>
        <a:bodyPr/>
        <a:lstStyle/>
        <a:p>
          <a:endParaRPr lang="en-US"/>
        </a:p>
      </dgm:t>
    </dgm:pt>
    <dgm:pt modelId="{517FCDBA-8307-4B40-9DD5-F3AB61A8B66E}" type="sibTrans" cxnId="{6E148C09-B407-4508-9D5C-58A21142CF05}">
      <dgm:prSet/>
      <dgm:spPr/>
      <dgm:t>
        <a:bodyPr/>
        <a:lstStyle/>
        <a:p>
          <a:endParaRPr lang="en-US"/>
        </a:p>
      </dgm:t>
    </dgm:pt>
    <dgm:pt modelId="{0137AAA8-FF74-4BAF-9AB6-4515DFDA239D}">
      <dgm:prSet phldrT="[Text]" custT="1"/>
      <dgm:spPr/>
      <dgm:t>
        <a:bodyPr/>
        <a:lstStyle/>
        <a:p>
          <a:r>
            <a:rPr lang="en-US" sz="1800" dirty="0" smtClean="0"/>
            <a:t>Compounding and extrusion</a:t>
          </a:r>
          <a:endParaRPr lang="en-US" sz="1800" dirty="0"/>
        </a:p>
      </dgm:t>
    </dgm:pt>
    <dgm:pt modelId="{C0B0B7F9-13D7-464C-B04F-FD559918FCD3}" type="parTrans" cxnId="{D5E7B0C5-F74A-4BEB-8441-F9C1AA071C7D}">
      <dgm:prSet/>
      <dgm:spPr/>
      <dgm:t>
        <a:bodyPr/>
        <a:lstStyle/>
        <a:p>
          <a:endParaRPr lang="en-US"/>
        </a:p>
      </dgm:t>
    </dgm:pt>
    <dgm:pt modelId="{AF005ABF-5AFF-4E5D-BFD8-6014BC367F19}" type="sibTrans" cxnId="{D5E7B0C5-F74A-4BEB-8441-F9C1AA071C7D}">
      <dgm:prSet/>
      <dgm:spPr/>
      <dgm:t>
        <a:bodyPr/>
        <a:lstStyle/>
        <a:p>
          <a:endParaRPr lang="en-US"/>
        </a:p>
      </dgm:t>
    </dgm:pt>
    <dgm:pt modelId="{279ACDAB-4AE3-4BAA-93BA-52812C6BE375}">
      <dgm:prSet phldrT="[Text]"/>
      <dgm:spPr/>
      <dgm:t>
        <a:bodyPr/>
        <a:lstStyle/>
        <a:p>
          <a:r>
            <a:rPr lang="en-US" dirty="0" smtClean="0"/>
            <a:t>Foaming behavior</a:t>
          </a:r>
          <a:endParaRPr lang="en-US" dirty="0"/>
        </a:p>
      </dgm:t>
    </dgm:pt>
    <dgm:pt modelId="{9BDEE653-113D-47AE-85A6-86E7984AA9DE}" type="parTrans" cxnId="{5BA1A1D3-FCEA-46E6-93DB-FCD1444511A9}">
      <dgm:prSet/>
      <dgm:spPr/>
      <dgm:t>
        <a:bodyPr/>
        <a:lstStyle/>
        <a:p>
          <a:endParaRPr lang="en-US"/>
        </a:p>
      </dgm:t>
    </dgm:pt>
    <dgm:pt modelId="{2AD73492-6C09-40B5-929E-4E926D898CE0}" type="sibTrans" cxnId="{5BA1A1D3-FCEA-46E6-93DB-FCD1444511A9}">
      <dgm:prSet/>
      <dgm:spPr/>
      <dgm:t>
        <a:bodyPr/>
        <a:lstStyle/>
        <a:p>
          <a:endParaRPr lang="en-US"/>
        </a:p>
      </dgm:t>
    </dgm:pt>
    <dgm:pt modelId="{A714C7D3-02EC-49BB-A15C-92BC37042459}">
      <dgm:prSet phldrT="[Text]" custT="1"/>
      <dgm:spPr/>
      <dgm:t>
        <a:bodyPr/>
        <a:lstStyle/>
        <a:p>
          <a:r>
            <a:rPr lang="en-US" sz="1800" dirty="0" smtClean="0"/>
            <a:t>Batch CO</a:t>
          </a:r>
          <a:r>
            <a:rPr lang="en-US" sz="1800" baseline="-25000" dirty="0" smtClean="0"/>
            <a:t>2</a:t>
          </a:r>
          <a:r>
            <a:rPr lang="en-US" sz="1800" dirty="0" smtClean="0"/>
            <a:t> foaming</a:t>
          </a:r>
          <a:endParaRPr lang="en-US" sz="1800" dirty="0"/>
        </a:p>
      </dgm:t>
    </dgm:pt>
    <dgm:pt modelId="{BA63CDC7-D9DC-4FA7-B7E6-DA805B39AD88}" type="parTrans" cxnId="{8DAFB6F7-AF30-49D8-AA28-DC36DAF91DB7}">
      <dgm:prSet/>
      <dgm:spPr/>
      <dgm:t>
        <a:bodyPr/>
        <a:lstStyle/>
        <a:p>
          <a:endParaRPr lang="en-US"/>
        </a:p>
      </dgm:t>
    </dgm:pt>
    <dgm:pt modelId="{A768D098-00B2-48C7-ACB4-428751DB7FEA}" type="sibTrans" cxnId="{8DAFB6F7-AF30-49D8-AA28-DC36DAF91DB7}">
      <dgm:prSet/>
      <dgm:spPr/>
      <dgm:t>
        <a:bodyPr/>
        <a:lstStyle/>
        <a:p>
          <a:endParaRPr lang="en-US"/>
        </a:p>
      </dgm:t>
    </dgm:pt>
    <dgm:pt modelId="{8CA49D19-16BD-44EE-B331-E29BC7F80533}">
      <dgm:prSet phldrT="[Text]" custT="1"/>
      <dgm:spPr/>
      <dgm:t>
        <a:bodyPr/>
        <a:lstStyle/>
        <a:p>
          <a:r>
            <a:rPr lang="en-US" sz="1800" dirty="0" smtClean="0"/>
            <a:t>Other blowing agents foaming </a:t>
          </a:r>
          <a:endParaRPr lang="en-US" sz="1800" dirty="0"/>
        </a:p>
      </dgm:t>
    </dgm:pt>
    <dgm:pt modelId="{F0E82D34-35EB-4CD1-BEF9-2689D7552A3C}" type="parTrans" cxnId="{72E862D2-EDB9-48D4-A412-46B9092C7BB2}">
      <dgm:prSet/>
      <dgm:spPr/>
      <dgm:t>
        <a:bodyPr/>
        <a:lstStyle/>
        <a:p>
          <a:endParaRPr lang="en-US"/>
        </a:p>
      </dgm:t>
    </dgm:pt>
    <dgm:pt modelId="{E20ABA61-065B-4EEE-AAD8-4F442B82BA65}" type="sibTrans" cxnId="{72E862D2-EDB9-48D4-A412-46B9092C7BB2}">
      <dgm:prSet/>
      <dgm:spPr/>
      <dgm:t>
        <a:bodyPr/>
        <a:lstStyle/>
        <a:p>
          <a:endParaRPr lang="en-US"/>
        </a:p>
      </dgm:t>
    </dgm:pt>
    <dgm:pt modelId="{0586EA51-A2C7-45C1-A4CA-78550E94DEC6}">
      <dgm:prSet phldrT="[Text]"/>
      <dgm:spPr/>
      <dgm:t>
        <a:bodyPr/>
        <a:lstStyle/>
        <a:p>
          <a:r>
            <a:rPr lang="en-US" dirty="0" smtClean="0"/>
            <a:t>Continuous foaming</a:t>
          </a:r>
          <a:endParaRPr lang="en-US" dirty="0"/>
        </a:p>
      </dgm:t>
    </dgm:pt>
    <dgm:pt modelId="{8878A423-12C9-4A01-B52C-2066EE5A51CA}" type="parTrans" cxnId="{016BB44D-EFB2-41C2-BF2E-CB0E57CFDA6C}">
      <dgm:prSet/>
      <dgm:spPr/>
      <dgm:t>
        <a:bodyPr/>
        <a:lstStyle/>
        <a:p>
          <a:endParaRPr lang="en-US"/>
        </a:p>
      </dgm:t>
    </dgm:pt>
    <dgm:pt modelId="{757C8D53-9515-4728-B8B1-9E4D7ACA5F96}" type="sibTrans" cxnId="{016BB44D-EFB2-41C2-BF2E-CB0E57CFDA6C}">
      <dgm:prSet/>
      <dgm:spPr/>
      <dgm:t>
        <a:bodyPr/>
        <a:lstStyle/>
        <a:p>
          <a:endParaRPr lang="en-US"/>
        </a:p>
      </dgm:t>
    </dgm:pt>
    <dgm:pt modelId="{E072AA7C-A9A7-40E9-8513-C9A4BF2F001F}">
      <dgm:prSet phldrT="[Text]"/>
      <dgm:spPr/>
      <dgm:t>
        <a:bodyPr/>
        <a:lstStyle/>
        <a:p>
          <a:endParaRPr lang="en-US" sz="1500" dirty="0"/>
        </a:p>
      </dgm:t>
    </dgm:pt>
    <dgm:pt modelId="{D47E611F-7921-4C2C-90CF-6827E237533D}" type="parTrans" cxnId="{3CB9AE05-75DF-438A-B268-14604EAC7395}">
      <dgm:prSet/>
      <dgm:spPr/>
      <dgm:t>
        <a:bodyPr/>
        <a:lstStyle/>
        <a:p>
          <a:endParaRPr lang="en-US"/>
        </a:p>
      </dgm:t>
    </dgm:pt>
    <dgm:pt modelId="{AE2175A0-63CC-4E81-BF67-C5252A750EB7}" type="sibTrans" cxnId="{3CB9AE05-75DF-438A-B268-14604EAC7395}">
      <dgm:prSet/>
      <dgm:spPr/>
      <dgm:t>
        <a:bodyPr/>
        <a:lstStyle/>
        <a:p>
          <a:endParaRPr lang="en-US"/>
        </a:p>
      </dgm:t>
    </dgm:pt>
    <dgm:pt modelId="{2C903266-8623-4276-B8CA-921AE36079C2}">
      <dgm:prSet phldrT="[Text]"/>
      <dgm:spPr/>
      <dgm:t>
        <a:bodyPr/>
        <a:lstStyle/>
        <a:p>
          <a:endParaRPr lang="en-US" sz="1500" dirty="0"/>
        </a:p>
      </dgm:t>
    </dgm:pt>
    <dgm:pt modelId="{935795D8-BD11-48D1-9759-439D1C3E95B0}" type="parTrans" cxnId="{1812B6E3-DCA6-4567-9595-CC206161C7FF}">
      <dgm:prSet/>
      <dgm:spPr/>
      <dgm:t>
        <a:bodyPr/>
        <a:lstStyle/>
        <a:p>
          <a:endParaRPr lang="en-US"/>
        </a:p>
      </dgm:t>
    </dgm:pt>
    <dgm:pt modelId="{68D569C3-FDCD-462A-B40F-1128D1C8128B}" type="sibTrans" cxnId="{1812B6E3-DCA6-4567-9595-CC206161C7FF}">
      <dgm:prSet/>
      <dgm:spPr/>
      <dgm:t>
        <a:bodyPr/>
        <a:lstStyle/>
        <a:p>
          <a:endParaRPr lang="en-US"/>
        </a:p>
      </dgm:t>
    </dgm:pt>
    <dgm:pt modelId="{18986ACB-9FF3-42DE-B266-AC9ECFFAA1A1}">
      <dgm:prSet phldrT="[Text]" custT="1"/>
      <dgm:spPr/>
      <dgm:t>
        <a:bodyPr/>
        <a:lstStyle/>
        <a:p>
          <a:r>
            <a:rPr lang="en-US" sz="1800" dirty="0" smtClean="0"/>
            <a:t>Extrusion coupled with CO</a:t>
          </a:r>
          <a:r>
            <a:rPr lang="en-US" sz="1800" baseline="-25000" dirty="0" smtClean="0"/>
            <a:t>2</a:t>
          </a:r>
          <a:r>
            <a:rPr lang="en-US" sz="1800" dirty="0" smtClean="0"/>
            <a:t> foaming</a:t>
          </a:r>
          <a:endParaRPr lang="en-US" sz="1800" dirty="0"/>
        </a:p>
      </dgm:t>
    </dgm:pt>
    <dgm:pt modelId="{DCB50288-AFE5-4E6B-85B2-A3E43ED3EFAE}" type="parTrans" cxnId="{B1AF2EB2-FDE1-4184-83C9-C44518A3CA4C}">
      <dgm:prSet/>
      <dgm:spPr/>
      <dgm:t>
        <a:bodyPr/>
        <a:lstStyle/>
        <a:p>
          <a:endParaRPr lang="en-US"/>
        </a:p>
      </dgm:t>
    </dgm:pt>
    <dgm:pt modelId="{16DDC310-7A9C-446C-BE06-B9FCD4EABF73}" type="sibTrans" cxnId="{B1AF2EB2-FDE1-4184-83C9-C44518A3CA4C}">
      <dgm:prSet/>
      <dgm:spPr/>
      <dgm:t>
        <a:bodyPr/>
        <a:lstStyle/>
        <a:p>
          <a:endParaRPr lang="en-US"/>
        </a:p>
      </dgm:t>
    </dgm:pt>
    <dgm:pt modelId="{C7DB8A1A-5A91-41A8-B6DA-E7AEB35883C0}">
      <dgm:prSet phldrT="[Text]" custT="1"/>
      <dgm:spPr/>
      <dgm:t>
        <a:bodyPr/>
        <a:lstStyle/>
        <a:p>
          <a:r>
            <a:rPr lang="en-US" sz="1800" dirty="0" smtClean="0"/>
            <a:t>Characterization tests</a:t>
          </a:r>
          <a:endParaRPr lang="en-US" sz="1800" dirty="0"/>
        </a:p>
      </dgm:t>
    </dgm:pt>
    <dgm:pt modelId="{2C33EDA2-EA21-450B-82B3-B0BCBC8BC9A3}" type="parTrans" cxnId="{0164A8B0-5A0F-4BFD-853F-D2B18D2B9B34}">
      <dgm:prSet/>
      <dgm:spPr/>
      <dgm:t>
        <a:bodyPr/>
        <a:lstStyle/>
        <a:p>
          <a:endParaRPr lang="en-US"/>
        </a:p>
      </dgm:t>
    </dgm:pt>
    <dgm:pt modelId="{FD6F9D65-81CB-4FBE-9F58-E58CAEE12879}" type="sibTrans" cxnId="{0164A8B0-5A0F-4BFD-853F-D2B18D2B9B34}">
      <dgm:prSet/>
      <dgm:spPr/>
      <dgm:t>
        <a:bodyPr/>
        <a:lstStyle/>
        <a:p>
          <a:endParaRPr lang="en-US"/>
        </a:p>
      </dgm:t>
    </dgm:pt>
    <dgm:pt modelId="{9806718F-85FC-44F3-8745-D2B8A6C7EDA1}" type="pres">
      <dgm:prSet presAssocID="{E49EDBFA-CA5C-4218-85EB-23F2B3DA8760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3AC522B-7C5B-4BD8-8760-7E1708713C54}" type="pres">
      <dgm:prSet presAssocID="{4FB1F4C6-73BD-496E-A147-9018CC7894C6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282CAE-2489-4589-BD22-0CE235E16EF0}" type="pres">
      <dgm:prSet presAssocID="{4FB1F4C6-73BD-496E-A147-9018CC7894C6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93D26-6DF1-40A6-ACCD-7BE68DDE697D}" type="pres">
      <dgm:prSet presAssocID="{279ACDAB-4AE3-4BAA-93BA-52812C6BE37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C3DF52-47D4-4ED4-AB2F-B25647C96691}" type="pres">
      <dgm:prSet presAssocID="{279ACDAB-4AE3-4BAA-93BA-52812C6BE37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AC56C0-F44F-4BCE-B837-0E4D7767F26E}" type="pres">
      <dgm:prSet presAssocID="{0586EA51-A2C7-45C1-A4CA-78550E94DEC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927E9-1C62-416E-A878-720390B374BC}" type="pres">
      <dgm:prSet presAssocID="{0586EA51-A2C7-45C1-A4CA-78550E94DEC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FD728F-FFCB-46E0-9170-B4015D1A9716}" type="presOf" srcId="{0586EA51-A2C7-45C1-A4CA-78550E94DEC6}" destId="{8FAC56C0-F44F-4BCE-B837-0E4D7767F26E}" srcOrd="0" destOrd="0" presId="urn:microsoft.com/office/officeart/2009/3/layout/IncreasingArrowsProcess"/>
    <dgm:cxn modelId="{1812B6E3-DCA6-4567-9595-CC206161C7FF}" srcId="{279ACDAB-4AE3-4BAA-93BA-52812C6BE375}" destId="{2C903266-8623-4276-B8CA-921AE36079C2}" srcOrd="2" destOrd="0" parTransId="{935795D8-BD11-48D1-9759-439D1C3E95B0}" sibTransId="{68D569C3-FDCD-462A-B40F-1128D1C8128B}"/>
    <dgm:cxn modelId="{3CB9AE05-75DF-438A-B268-14604EAC7395}" srcId="{0586EA51-A2C7-45C1-A4CA-78550E94DEC6}" destId="{E072AA7C-A9A7-40E9-8513-C9A4BF2F001F}" srcOrd="2" destOrd="0" parTransId="{D47E611F-7921-4C2C-90CF-6827E237533D}" sibTransId="{AE2175A0-63CC-4E81-BF67-C5252A750EB7}"/>
    <dgm:cxn modelId="{069F96E7-4D9E-4935-8E22-9F0337C87298}" type="presOf" srcId="{E072AA7C-A9A7-40E9-8513-C9A4BF2F001F}" destId="{6A0927E9-1C62-416E-A878-720390B374BC}" srcOrd="0" destOrd="2" presId="urn:microsoft.com/office/officeart/2009/3/layout/IncreasingArrowsProcess"/>
    <dgm:cxn modelId="{6E148C09-B407-4508-9D5C-58A21142CF05}" srcId="{4FB1F4C6-73BD-496E-A147-9018CC7894C6}" destId="{0BFB54D8-8157-40EC-B212-B56359240382}" srcOrd="0" destOrd="0" parTransId="{1E1B450C-5713-4949-9472-838FF46C6072}" sibTransId="{517FCDBA-8307-4B40-9DD5-F3AB61A8B66E}"/>
    <dgm:cxn modelId="{17796E36-9E7C-47EA-8FFE-6CAF12C6DA68}" type="presOf" srcId="{279ACDAB-4AE3-4BAA-93BA-52812C6BE375}" destId="{40693D26-6DF1-40A6-ACCD-7BE68DDE697D}" srcOrd="0" destOrd="0" presId="urn:microsoft.com/office/officeart/2009/3/layout/IncreasingArrowsProcess"/>
    <dgm:cxn modelId="{016BB44D-EFB2-41C2-BF2E-CB0E57CFDA6C}" srcId="{E49EDBFA-CA5C-4218-85EB-23F2B3DA8760}" destId="{0586EA51-A2C7-45C1-A4CA-78550E94DEC6}" srcOrd="2" destOrd="0" parTransId="{8878A423-12C9-4A01-B52C-2066EE5A51CA}" sibTransId="{757C8D53-9515-4728-B8B1-9E4D7ACA5F96}"/>
    <dgm:cxn modelId="{838CB178-B9FA-4730-A208-A9CD6B49CDAA}" type="presOf" srcId="{C7DB8A1A-5A91-41A8-B6DA-E7AEB35883C0}" destId="{6A0927E9-1C62-416E-A878-720390B374BC}" srcOrd="0" destOrd="1" presId="urn:microsoft.com/office/officeart/2009/3/layout/IncreasingArrowsProcess"/>
    <dgm:cxn modelId="{D5E7B0C5-F74A-4BEB-8441-F9C1AA071C7D}" srcId="{4FB1F4C6-73BD-496E-A147-9018CC7894C6}" destId="{0137AAA8-FF74-4BAF-9AB6-4515DFDA239D}" srcOrd="1" destOrd="0" parTransId="{C0B0B7F9-13D7-464C-B04F-FD559918FCD3}" sibTransId="{AF005ABF-5AFF-4E5D-BFD8-6014BC367F19}"/>
    <dgm:cxn modelId="{8DAFB6F7-AF30-49D8-AA28-DC36DAF91DB7}" srcId="{279ACDAB-4AE3-4BAA-93BA-52812C6BE375}" destId="{A714C7D3-02EC-49BB-A15C-92BC37042459}" srcOrd="0" destOrd="0" parTransId="{BA63CDC7-D9DC-4FA7-B7E6-DA805B39AD88}" sibTransId="{A768D098-00B2-48C7-ACB4-428751DB7FEA}"/>
    <dgm:cxn modelId="{B1AF2EB2-FDE1-4184-83C9-C44518A3CA4C}" srcId="{0586EA51-A2C7-45C1-A4CA-78550E94DEC6}" destId="{18986ACB-9FF3-42DE-B266-AC9ECFFAA1A1}" srcOrd="0" destOrd="0" parTransId="{DCB50288-AFE5-4E6B-85B2-A3E43ED3EFAE}" sibTransId="{16DDC310-7A9C-446C-BE06-B9FCD4EABF73}"/>
    <dgm:cxn modelId="{FA89F619-2109-42E9-AB31-29AE46FC5B6E}" type="presOf" srcId="{0137AAA8-FF74-4BAF-9AB6-4515DFDA239D}" destId="{10282CAE-2489-4589-BD22-0CE235E16EF0}" srcOrd="0" destOrd="1" presId="urn:microsoft.com/office/officeart/2009/3/layout/IncreasingArrowsProcess"/>
    <dgm:cxn modelId="{6AD8A41C-4964-45F5-ADBD-D5C7068D7882}" srcId="{E49EDBFA-CA5C-4218-85EB-23F2B3DA8760}" destId="{4FB1F4C6-73BD-496E-A147-9018CC7894C6}" srcOrd="0" destOrd="0" parTransId="{45F32E03-6BA6-47DF-B758-8BF836E7247F}" sibTransId="{F85A074A-C460-4299-BF97-45D745152A49}"/>
    <dgm:cxn modelId="{0164A8B0-5A0F-4BFD-853F-D2B18D2B9B34}" srcId="{0586EA51-A2C7-45C1-A4CA-78550E94DEC6}" destId="{C7DB8A1A-5A91-41A8-B6DA-E7AEB35883C0}" srcOrd="1" destOrd="0" parTransId="{2C33EDA2-EA21-450B-82B3-B0BCBC8BC9A3}" sibTransId="{FD6F9D65-81CB-4FBE-9F58-E58CAEE12879}"/>
    <dgm:cxn modelId="{5BA1A1D3-FCEA-46E6-93DB-FCD1444511A9}" srcId="{E49EDBFA-CA5C-4218-85EB-23F2B3DA8760}" destId="{279ACDAB-4AE3-4BAA-93BA-52812C6BE375}" srcOrd="1" destOrd="0" parTransId="{9BDEE653-113D-47AE-85A6-86E7984AA9DE}" sibTransId="{2AD73492-6C09-40B5-929E-4E926D898CE0}"/>
    <dgm:cxn modelId="{B281B704-CA2A-4162-8A72-76D9072C69B5}" type="presOf" srcId="{E49EDBFA-CA5C-4218-85EB-23F2B3DA8760}" destId="{9806718F-85FC-44F3-8745-D2B8A6C7EDA1}" srcOrd="0" destOrd="0" presId="urn:microsoft.com/office/officeart/2009/3/layout/IncreasingArrowsProcess"/>
    <dgm:cxn modelId="{9CE15091-A56B-45C4-978C-0C5C1B91A50B}" type="presOf" srcId="{2C903266-8623-4276-B8CA-921AE36079C2}" destId="{20C3DF52-47D4-4ED4-AB2F-B25647C96691}" srcOrd="0" destOrd="2" presId="urn:microsoft.com/office/officeart/2009/3/layout/IncreasingArrowsProcess"/>
    <dgm:cxn modelId="{E087027B-3DAA-4D33-AD07-D02E6D2EED7E}" type="presOf" srcId="{A714C7D3-02EC-49BB-A15C-92BC37042459}" destId="{20C3DF52-47D4-4ED4-AB2F-B25647C96691}" srcOrd="0" destOrd="0" presId="urn:microsoft.com/office/officeart/2009/3/layout/IncreasingArrowsProcess"/>
    <dgm:cxn modelId="{72E862D2-EDB9-48D4-A412-46B9092C7BB2}" srcId="{279ACDAB-4AE3-4BAA-93BA-52812C6BE375}" destId="{8CA49D19-16BD-44EE-B331-E29BC7F80533}" srcOrd="1" destOrd="0" parTransId="{F0E82D34-35EB-4CD1-BEF9-2689D7552A3C}" sibTransId="{E20ABA61-065B-4EEE-AAD8-4F442B82BA65}"/>
    <dgm:cxn modelId="{E1B9CDD5-939C-446E-BCBA-40FB3670E748}" type="presOf" srcId="{8CA49D19-16BD-44EE-B331-E29BC7F80533}" destId="{20C3DF52-47D4-4ED4-AB2F-B25647C96691}" srcOrd="0" destOrd="1" presId="urn:microsoft.com/office/officeart/2009/3/layout/IncreasingArrowsProcess"/>
    <dgm:cxn modelId="{89300FC2-29D5-4C1E-A3CC-C54BC51C469E}" type="presOf" srcId="{4FB1F4C6-73BD-496E-A147-9018CC7894C6}" destId="{53AC522B-7C5B-4BD8-8760-7E1708713C54}" srcOrd="0" destOrd="0" presId="urn:microsoft.com/office/officeart/2009/3/layout/IncreasingArrowsProcess"/>
    <dgm:cxn modelId="{F47BE08F-29CF-44F8-BC30-8B6AD4515893}" type="presOf" srcId="{0BFB54D8-8157-40EC-B212-B56359240382}" destId="{10282CAE-2489-4589-BD22-0CE235E16EF0}" srcOrd="0" destOrd="0" presId="urn:microsoft.com/office/officeart/2009/3/layout/IncreasingArrowsProcess"/>
    <dgm:cxn modelId="{207BCD82-5BF2-4DB5-B30F-4C78043905EB}" type="presOf" srcId="{18986ACB-9FF3-42DE-B266-AC9ECFFAA1A1}" destId="{6A0927E9-1C62-416E-A878-720390B374BC}" srcOrd="0" destOrd="0" presId="urn:microsoft.com/office/officeart/2009/3/layout/IncreasingArrowsProcess"/>
    <dgm:cxn modelId="{5636D607-3594-4F71-8626-D974336C9E73}" type="presParOf" srcId="{9806718F-85FC-44F3-8745-D2B8A6C7EDA1}" destId="{53AC522B-7C5B-4BD8-8760-7E1708713C54}" srcOrd="0" destOrd="0" presId="urn:microsoft.com/office/officeart/2009/3/layout/IncreasingArrowsProcess"/>
    <dgm:cxn modelId="{F50BB191-BD9F-49A5-9EB4-AB5BFB820D30}" type="presParOf" srcId="{9806718F-85FC-44F3-8745-D2B8A6C7EDA1}" destId="{10282CAE-2489-4589-BD22-0CE235E16EF0}" srcOrd="1" destOrd="0" presId="urn:microsoft.com/office/officeart/2009/3/layout/IncreasingArrowsProcess"/>
    <dgm:cxn modelId="{F28A9688-364F-42B3-BF7F-106F36D6485E}" type="presParOf" srcId="{9806718F-85FC-44F3-8745-D2B8A6C7EDA1}" destId="{40693D26-6DF1-40A6-ACCD-7BE68DDE697D}" srcOrd="2" destOrd="0" presId="urn:microsoft.com/office/officeart/2009/3/layout/IncreasingArrowsProcess"/>
    <dgm:cxn modelId="{000A667C-7420-4EB1-99DF-F17341C143D1}" type="presParOf" srcId="{9806718F-85FC-44F3-8745-D2B8A6C7EDA1}" destId="{20C3DF52-47D4-4ED4-AB2F-B25647C96691}" srcOrd="3" destOrd="0" presId="urn:microsoft.com/office/officeart/2009/3/layout/IncreasingArrowsProcess"/>
    <dgm:cxn modelId="{3A7DD402-C9A5-442D-8B6B-25030CB504B0}" type="presParOf" srcId="{9806718F-85FC-44F3-8745-D2B8A6C7EDA1}" destId="{8FAC56C0-F44F-4BCE-B837-0E4D7767F26E}" srcOrd="4" destOrd="0" presId="urn:microsoft.com/office/officeart/2009/3/layout/IncreasingArrowsProcess"/>
    <dgm:cxn modelId="{799FD44E-CB7D-420D-832F-35465D3297DB}" type="presParOf" srcId="{9806718F-85FC-44F3-8745-D2B8A6C7EDA1}" destId="{6A0927E9-1C62-416E-A878-720390B374B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1636B-F521-443F-BC79-6CA850748AEB}">
      <dsp:nvSpPr>
        <dsp:cNvPr id="0" name=""/>
        <dsp:cNvSpPr/>
      </dsp:nvSpPr>
      <dsp:spPr>
        <a:xfrm rot="4396374">
          <a:off x="1093689" y="924491"/>
          <a:ext cx="4010588" cy="2796885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98C92F5-72E9-4B14-92D5-1D895650028C}">
      <dsp:nvSpPr>
        <dsp:cNvPr id="0" name=""/>
        <dsp:cNvSpPr/>
      </dsp:nvSpPr>
      <dsp:spPr>
        <a:xfrm>
          <a:off x="2767269" y="1414202"/>
          <a:ext cx="101279" cy="101279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7E7799A-64C1-4755-81F9-9516929CF552}">
      <dsp:nvSpPr>
        <dsp:cNvPr id="0" name=""/>
        <dsp:cNvSpPr/>
      </dsp:nvSpPr>
      <dsp:spPr>
        <a:xfrm>
          <a:off x="3649333" y="2274152"/>
          <a:ext cx="101279" cy="101279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19F5914D-A6AD-4112-B474-DB1B6E3EA86C}">
      <dsp:nvSpPr>
        <dsp:cNvPr id="0" name=""/>
        <dsp:cNvSpPr/>
      </dsp:nvSpPr>
      <dsp:spPr>
        <a:xfrm>
          <a:off x="824831" y="0"/>
          <a:ext cx="1890868" cy="743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/>
            </a:rPr>
            <a:t>Increase demand of polymeric foams</a:t>
          </a:r>
          <a:endParaRPr lang="en-US" sz="2000" kern="1200" dirty="0">
            <a:effectLst/>
          </a:endParaRPr>
        </a:p>
      </dsp:txBody>
      <dsp:txXfrm>
        <a:off x="824831" y="0"/>
        <a:ext cx="1890868" cy="743338"/>
      </dsp:txXfrm>
    </dsp:sp>
    <dsp:sp modelId="{F54956F8-275C-4FD9-BF15-9D16589F9578}">
      <dsp:nvSpPr>
        <dsp:cNvPr id="0" name=""/>
        <dsp:cNvSpPr/>
      </dsp:nvSpPr>
      <dsp:spPr>
        <a:xfrm>
          <a:off x="3328954" y="1093172"/>
          <a:ext cx="2606331" cy="743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n-lt"/>
            </a:rPr>
            <a:t>Target properties</a:t>
          </a:r>
        </a:p>
      </dsp:txBody>
      <dsp:txXfrm>
        <a:off x="3328954" y="1093172"/>
        <a:ext cx="2606331" cy="743338"/>
      </dsp:txXfrm>
    </dsp:sp>
    <dsp:sp modelId="{AC950759-E5B1-49B1-AADC-6E2BE33AEAAD}">
      <dsp:nvSpPr>
        <dsp:cNvPr id="0" name=""/>
        <dsp:cNvSpPr/>
      </dsp:nvSpPr>
      <dsp:spPr>
        <a:xfrm>
          <a:off x="824831" y="1953122"/>
          <a:ext cx="2555227" cy="743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+mn-lt"/>
            </a:rPr>
            <a:t>Sustainable resources </a:t>
          </a:r>
        </a:p>
      </dsp:txBody>
      <dsp:txXfrm>
        <a:off x="824831" y="1953122"/>
        <a:ext cx="2555227" cy="743338"/>
      </dsp:txXfrm>
    </dsp:sp>
    <dsp:sp modelId="{DFF7EDD6-2E5D-4912-9E44-0E270BCADC70}">
      <dsp:nvSpPr>
        <dsp:cNvPr id="0" name=""/>
        <dsp:cNvSpPr/>
      </dsp:nvSpPr>
      <dsp:spPr>
        <a:xfrm>
          <a:off x="3380059" y="3902529"/>
          <a:ext cx="2555227" cy="743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Lignin </a:t>
          </a:r>
          <a:r>
            <a:rPr lang="en-US" sz="24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polylactide</a:t>
          </a: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(PLA) foams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80059" y="3902529"/>
        <a:ext cx="2555227" cy="7433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BAC8F-4409-4380-9F8A-DF4E38EFB413}">
      <dsp:nvSpPr>
        <dsp:cNvPr id="0" name=""/>
        <dsp:cNvSpPr/>
      </dsp:nvSpPr>
      <dsp:spPr>
        <a:xfrm>
          <a:off x="3207505" y="2038867"/>
          <a:ext cx="1755299" cy="609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638"/>
              </a:lnTo>
              <a:lnTo>
                <a:pt x="1755299" y="304638"/>
              </a:lnTo>
              <a:lnTo>
                <a:pt x="1755299" y="609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420F43-94C0-408D-9E94-B2E42F3F3039}">
      <dsp:nvSpPr>
        <dsp:cNvPr id="0" name=""/>
        <dsp:cNvSpPr/>
      </dsp:nvSpPr>
      <dsp:spPr>
        <a:xfrm>
          <a:off x="1452206" y="2038867"/>
          <a:ext cx="1755299" cy="609277"/>
        </a:xfrm>
        <a:custGeom>
          <a:avLst/>
          <a:gdLst/>
          <a:ahLst/>
          <a:cxnLst/>
          <a:rect l="0" t="0" r="0" b="0"/>
          <a:pathLst>
            <a:path>
              <a:moveTo>
                <a:pt x="1755299" y="0"/>
              </a:moveTo>
              <a:lnTo>
                <a:pt x="1755299" y="304638"/>
              </a:lnTo>
              <a:lnTo>
                <a:pt x="0" y="304638"/>
              </a:lnTo>
              <a:lnTo>
                <a:pt x="0" y="609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D138D1-ED30-4476-9B70-E85CEBCEB50E}">
      <dsp:nvSpPr>
        <dsp:cNvPr id="0" name=""/>
        <dsp:cNvSpPr/>
      </dsp:nvSpPr>
      <dsp:spPr>
        <a:xfrm>
          <a:off x="2482175" y="588207"/>
          <a:ext cx="1450660" cy="145066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58E486-7D44-4C43-9F40-ABEDDC8A19E2}">
      <dsp:nvSpPr>
        <dsp:cNvPr id="0" name=""/>
        <dsp:cNvSpPr/>
      </dsp:nvSpPr>
      <dsp:spPr>
        <a:xfrm>
          <a:off x="2482175" y="588207"/>
          <a:ext cx="1450660" cy="145066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07ABB-2245-42B8-964C-D756CDEF07E3}">
      <dsp:nvSpPr>
        <dsp:cNvPr id="0" name=""/>
        <dsp:cNvSpPr/>
      </dsp:nvSpPr>
      <dsp:spPr>
        <a:xfrm>
          <a:off x="1756845" y="849326"/>
          <a:ext cx="2901320" cy="928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Blowing agent</a:t>
          </a:r>
          <a:endParaRPr lang="en-US" sz="3900" kern="1200" dirty="0"/>
        </a:p>
      </dsp:txBody>
      <dsp:txXfrm>
        <a:off x="1756845" y="849326"/>
        <a:ext cx="2901320" cy="928422"/>
      </dsp:txXfrm>
    </dsp:sp>
    <dsp:sp modelId="{8E1C3430-30BF-48A0-9C2D-9F5600BCB4E8}">
      <dsp:nvSpPr>
        <dsp:cNvPr id="0" name=""/>
        <dsp:cNvSpPr/>
      </dsp:nvSpPr>
      <dsp:spPr>
        <a:xfrm>
          <a:off x="726876" y="2648145"/>
          <a:ext cx="1450660" cy="145066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C1254-931C-4F8E-A51A-F04FF7A817E9}">
      <dsp:nvSpPr>
        <dsp:cNvPr id="0" name=""/>
        <dsp:cNvSpPr/>
      </dsp:nvSpPr>
      <dsp:spPr>
        <a:xfrm>
          <a:off x="726876" y="2648145"/>
          <a:ext cx="1450660" cy="145066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327FA-8759-4350-9282-F9EF9164CC26}">
      <dsp:nvSpPr>
        <dsp:cNvPr id="0" name=""/>
        <dsp:cNvSpPr/>
      </dsp:nvSpPr>
      <dsp:spPr>
        <a:xfrm>
          <a:off x="1546" y="2909264"/>
          <a:ext cx="2901320" cy="928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Chemical blowing agent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/>
            <a:t>e.g. Sodium bicarbonate </a:t>
          </a:r>
          <a:endParaRPr lang="en-US" sz="1400" i="1" kern="1200" dirty="0"/>
        </a:p>
      </dsp:txBody>
      <dsp:txXfrm>
        <a:off x="1546" y="2909264"/>
        <a:ext cx="2901320" cy="928422"/>
      </dsp:txXfrm>
    </dsp:sp>
    <dsp:sp modelId="{EAEB3415-2131-4390-9B94-6E4E3B406E9F}">
      <dsp:nvSpPr>
        <dsp:cNvPr id="0" name=""/>
        <dsp:cNvSpPr/>
      </dsp:nvSpPr>
      <dsp:spPr>
        <a:xfrm>
          <a:off x="4237474" y="2648145"/>
          <a:ext cx="1450660" cy="145066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FAC6F-A60F-454C-B075-9AA5D1FE219C}">
      <dsp:nvSpPr>
        <dsp:cNvPr id="0" name=""/>
        <dsp:cNvSpPr/>
      </dsp:nvSpPr>
      <dsp:spPr>
        <a:xfrm>
          <a:off x="4237474" y="2648145"/>
          <a:ext cx="1450660" cy="145066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42FC3-A05D-431B-AE70-B034D22B979F}">
      <dsp:nvSpPr>
        <dsp:cNvPr id="0" name=""/>
        <dsp:cNvSpPr/>
      </dsp:nvSpPr>
      <dsp:spPr>
        <a:xfrm>
          <a:off x="3512144" y="2909264"/>
          <a:ext cx="2901320" cy="928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Physical blowing agent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/>
            <a:t>e.g. chlorofluorocarbons (CFCs) &amp; </a:t>
          </a:r>
          <a:r>
            <a:rPr lang="en-US" sz="1400" i="1" kern="1200" dirty="0" err="1" smtClean="0"/>
            <a:t>hydrochlorofluorocarbons</a:t>
          </a:r>
          <a:r>
            <a:rPr lang="en-US" sz="1400" i="1" kern="1200" dirty="0" smtClean="0"/>
            <a:t> (HCFCs</a:t>
          </a:r>
          <a:r>
            <a:rPr lang="en-US" sz="1500" i="1" kern="1200" dirty="0" smtClean="0"/>
            <a:t>) </a:t>
          </a:r>
          <a:endParaRPr lang="en-US" sz="1500" kern="1200" dirty="0"/>
        </a:p>
      </dsp:txBody>
      <dsp:txXfrm>
        <a:off x="3512144" y="2909264"/>
        <a:ext cx="2901320" cy="9284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C522B-7C5B-4BD8-8760-7E1708713C54}">
      <dsp:nvSpPr>
        <dsp:cNvPr id="0" name=""/>
        <dsp:cNvSpPr/>
      </dsp:nvSpPr>
      <dsp:spPr>
        <a:xfrm>
          <a:off x="0" y="808356"/>
          <a:ext cx="8280472" cy="12059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44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Extrusion</a:t>
          </a:r>
          <a:endParaRPr lang="en-US" sz="2300" kern="1200" dirty="0"/>
        </a:p>
      </dsp:txBody>
      <dsp:txXfrm>
        <a:off x="0" y="1109844"/>
        <a:ext cx="7978984" cy="602976"/>
      </dsp:txXfrm>
    </dsp:sp>
    <dsp:sp modelId="{10282CAE-2489-4589-BD22-0CE235E16EF0}">
      <dsp:nvSpPr>
        <dsp:cNvPr id="0" name=""/>
        <dsp:cNvSpPr/>
      </dsp:nvSpPr>
      <dsp:spPr>
        <a:xfrm>
          <a:off x="0" y="1738319"/>
          <a:ext cx="2550385" cy="2323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Lignin characterization</a:t>
          </a:r>
          <a:endParaRPr lang="en-US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Compounding and extrusion</a:t>
          </a:r>
          <a:endParaRPr lang="en-US" sz="1800" kern="1200" dirty="0"/>
        </a:p>
      </dsp:txBody>
      <dsp:txXfrm>
        <a:off x="0" y="1738319"/>
        <a:ext cx="2550385" cy="2323107"/>
      </dsp:txXfrm>
    </dsp:sp>
    <dsp:sp modelId="{40693D26-6DF1-40A6-ACCD-7BE68DDE697D}">
      <dsp:nvSpPr>
        <dsp:cNvPr id="0" name=""/>
        <dsp:cNvSpPr/>
      </dsp:nvSpPr>
      <dsp:spPr>
        <a:xfrm>
          <a:off x="2550385" y="1210340"/>
          <a:ext cx="5730086" cy="12059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44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Foaming behavior</a:t>
          </a:r>
          <a:endParaRPr lang="en-US" sz="2300" kern="1200" dirty="0"/>
        </a:p>
      </dsp:txBody>
      <dsp:txXfrm>
        <a:off x="2550385" y="1511828"/>
        <a:ext cx="5428598" cy="602976"/>
      </dsp:txXfrm>
    </dsp:sp>
    <dsp:sp modelId="{20C3DF52-47D4-4ED4-AB2F-B25647C96691}">
      <dsp:nvSpPr>
        <dsp:cNvPr id="0" name=""/>
        <dsp:cNvSpPr/>
      </dsp:nvSpPr>
      <dsp:spPr>
        <a:xfrm>
          <a:off x="2550385" y="2140303"/>
          <a:ext cx="2550385" cy="2323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Batch CO</a:t>
          </a:r>
          <a:r>
            <a:rPr lang="en-US" sz="1800" kern="1200" baseline="-25000" dirty="0" smtClean="0"/>
            <a:t>2</a:t>
          </a:r>
          <a:r>
            <a:rPr lang="en-US" sz="1800" kern="1200" dirty="0" smtClean="0"/>
            <a:t> foaming</a:t>
          </a:r>
          <a:endParaRPr lang="en-US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Other blowing agents foaming </a:t>
          </a:r>
          <a:endParaRPr lang="en-US" sz="1800" kern="1200" dirty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2550385" y="2140303"/>
        <a:ext cx="2550385" cy="2323107"/>
      </dsp:txXfrm>
    </dsp:sp>
    <dsp:sp modelId="{8FAC56C0-F44F-4BCE-B837-0E4D7767F26E}">
      <dsp:nvSpPr>
        <dsp:cNvPr id="0" name=""/>
        <dsp:cNvSpPr/>
      </dsp:nvSpPr>
      <dsp:spPr>
        <a:xfrm>
          <a:off x="5100770" y="1612324"/>
          <a:ext cx="3179701" cy="12059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44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Continuous foaming</a:t>
          </a:r>
          <a:endParaRPr lang="en-US" sz="2300" kern="1200" dirty="0"/>
        </a:p>
      </dsp:txBody>
      <dsp:txXfrm>
        <a:off x="5100770" y="1913812"/>
        <a:ext cx="2878213" cy="602976"/>
      </dsp:txXfrm>
    </dsp:sp>
    <dsp:sp modelId="{6A0927E9-1C62-416E-A878-720390B374BC}">
      <dsp:nvSpPr>
        <dsp:cNvPr id="0" name=""/>
        <dsp:cNvSpPr/>
      </dsp:nvSpPr>
      <dsp:spPr>
        <a:xfrm>
          <a:off x="5100770" y="2542287"/>
          <a:ext cx="2550385" cy="22891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Extrusion coupled with CO</a:t>
          </a:r>
          <a:r>
            <a:rPr lang="en-US" sz="1800" kern="1200" baseline="-25000" dirty="0" smtClean="0"/>
            <a:t>2</a:t>
          </a:r>
          <a:r>
            <a:rPr lang="en-US" sz="1800" kern="1200" dirty="0" smtClean="0"/>
            <a:t> foaming</a:t>
          </a:r>
          <a:endParaRPr lang="en-US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Characterization tests</a:t>
          </a:r>
          <a:endParaRPr lang="en-US" sz="1800" kern="1200" dirty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5100770" y="2542287"/>
        <a:ext cx="2550385" cy="2289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0.25627</cdr:x>
      <cdr:y>0</cdr:y>
    </cdr:from>
    <cdr:to>
      <cdr:x>0.63289</cdr:x>
      <cdr:y>0.08697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8692" y="0"/>
          <a:ext cx="2922597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AU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ADD2E-6552-402F-BFE0-2131050805CF}" type="datetimeFigureOut">
              <a:rPr lang="de-DE" smtClean="0"/>
              <a:pPr/>
              <a:t>14.05.2023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F2ED5-5F69-4C09-A74F-82E98C6B872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723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7F44B-E8CC-4B45-B03F-5FEB0A4FCE0B}" type="datetimeFigureOut">
              <a:rPr lang="de-DE" smtClean="0"/>
              <a:pPr/>
              <a:t>14.05.2023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F97F1-0D60-4741-B910-17520BB4D9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513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5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756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5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2118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924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680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056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1996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42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725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152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949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395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169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E: </a:t>
            </a:r>
            <a:r>
              <a:rPr lang="de-DE" dirty="0" err="1" smtClean="0"/>
              <a:t>Lower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Tg</a:t>
            </a:r>
            <a:r>
              <a:rPr lang="de-DE" baseline="0" dirty="0" smtClean="0"/>
              <a:t> C: 70.49</a:t>
            </a:r>
          </a:p>
          <a:p>
            <a:r>
              <a:rPr lang="de-DE" baseline="0" dirty="0" smtClean="0"/>
              <a:t>F: high thermal </a:t>
            </a:r>
            <a:r>
              <a:rPr lang="de-DE" baseline="0" dirty="0" err="1" smtClean="0"/>
              <a:t>Stability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Tg</a:t>
            </a:r>
            <a:endParaRPr lang="de-DE" baseline="0" dirty="0" smtClean="0"/>
          </a:p>
          <a:p>
            <a:r>
              <a:rPr lang="de-DE" baseline="0" dirty="0" smtClean="0"/>
              <a:t>F: D90 29,8 but </a:t>
            </a:r>
            <a:r>
              <a:rPr lang="de-DE" baseline="0" dirty="0" err="1" smtClean="0"/>
              <a:t>higher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glass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transition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temp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higher</a:t>
            </a:r>
            <a:r>
              <a:rPr lang="de-DE" baseline="0" dirty="0" smtClean="0"/>
              <a:t> thermal </a:t>
            </a:r>
            <a:r>
              <a:rPr lang="de-DE" baseline="0" dirty="0" err="1" smtClean="0"/>
              <a:t>stability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56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732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97F1-0D60-4741-B910-17520BB4D945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77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72071" y="4221088"/>
            <a:ext cx="7272337" cy="19442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n-lt"/>
                <a:cs typeface="Lucida Sans" pitchFamily="34" charset="0"/>
              </a:defRPr>
            </a:lvl1pPr>
          </a:lstStyle>
          <a:p>
            <a:pPr lvl="0"/>
            <a:r>
              <a:rPr lang="de-DE" dirty="0" smtClean="0"/>
              <a:t>TUHH Präsentation</a:t>
            </a:r>
          </a:p>
          <a:p>
            <a:pPr lvl="0"/>
            <a:r>
              <a:rPr lang="de-DE" dirty="0" smtClean="0"/>
              <a:t>Sprecher</a:t>
            </a:r>
          </a:p>
          <a:p>
            <a:pPr lvl="0"/>
            <a:r>
              <a:rPr lang="de-DE" dirty="0" smtClean="0"/>
              <a:t>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50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72071" y="2924944"/>
            <a:ext cx="7272337" cy="10801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 baseline="0">
                <a:solidFill>
                  <a:schemeClr val="bg1"/>
                </a:solidFill>
                <a:latin typeface="+mn-lt"/>
                <a:cs typeface="Lucida Sans" pitchFamily="34" charset="0"/>
              </a:defRPr>
            </a:lvl1pPr>
          </a:lstStyle>
          <a:p>
            <a:pPr lvl="0"/>
            <a:r>
              <a:rPr lang="de-DE" dirty="0" smtClean="0"/>
              <a:t>Text eingeben für 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38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B61082FD-23CB-4ADC-9C7C-289BDF708897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055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268760"/>
            <a:ext cx="8064698" cy="5184576"/>
          </a:xfrm>
          <a:prstGeom prst="rect">
            <a:avLst/>
          </a:prstGeom>
          <a:noFill/>
          <a:effectLst>
            <a:glow>
              <a:schemeClr val="accent1"/>
            </a:glow>
          </a:effectLst>
        </p:spPr>
        <p:txBody>
          <a:bodyPr lIns="0" tIns="0" rIns="0" bIns="0" numCol="1" spcCol="0" anchor="ctr" anchorCtr="0">
            <a:noAutofit/>
          </a:bodyPr>
          <a:lstStyle>
            <a:lvl1pPr marL="514350" indent="-514350">
              <a:buFont typeface="+mj-lt"/>
              <a:buAutoNum type="arabicPeriod"/>
              <a:defRPr sz="2800" baseline="0">
                <a:solidFill>
                  <a:srgbClr val="004179"/>
                </a:solidFill>
                <a:latin typeface="+mn-lt"/>
                <a:cs typeface="Lucida Sans" pitchFamily="34" charset="0"/>
              </a:defRPr>
            </a:lvl1pPr>
            <a:lvl2pPr marL="742950" indent="-285750">
              <a:buFont typeface="Arial" pitchFamily="34" charset="0"/>
              <a:buChar char="•"/>
              <a:defRPr sz="1800">
                <a:solidFill>
                  <a:srgbClr val="004179"/>
                </a:solidFill>
                <a:latin typeface="Lucida Sans" pitchFamily="34" charset="0"/>
                <a:cs typeface="Lucida Sans" pitchFamily="34" charset="0"/>
              </a:defRPr>
            </a:lvl2pPr>
            <a:lvl3pPr marL="11430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Punkt 1</a:t>
            </a:r>
          </a:p>
          <a:p>
            <a:pPr lvl="0"/>
            <a:r>
              <a:rPr lang="de-DE" dirty="0" smtClean="0"/>
              <a:t>Punkt 2</a:t>
            </a:r>
          </a:p>
          <a:p>
            <a:pPr lvl="1"/>
            <a:r>
              <a:rPr lang="de-DE" dirty="0" smtClean="0"/>
              <a:t>Unterpunkt 1</a:t>
            </a:r>
          </a:p>
          <a:p>
            <a:pPr lvl="1"/>
            <a:r>
              <a:rPr lang="de-DE" dirty="0" smtClean="0"/>
              <a:t>Unterpunkt 2</a:t>
            </a:r>
          </a:p>
          <a:p>
            <a:pPr lvl="0"/>
            <a:r>
              <a:rPr lang="de-DE" dirty="0" smtClean="0"/>
              <a:t>Punkt 3</a:t>
            </a:r>
          </a:p>
          <a:p>
            <a:pPr lvl="0"/>
            <a:endParaRPr lang="de-DE" dirty="0" smtClean="0"/>
          </a:p>
        </p:txBody>
      </p:sp>
      <p:sp>
        <p:nvSpPr>
          <p:cNvPr id="3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60000"/>
            <a:ext cx="4248274" cy="43194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j-lt"/>
                <a:cs typeface="Lucida Sans" pitchFamily="34" charset="0"/>
              </a:defRPr>
            </a:lvl1pPr>
          </a:lstStyle>
          <a:p>
            <a:pPr lvl="0"/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4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FD21562A-C194-434B-B585-E20D6CA11A8D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69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zeilige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5984" y="360000"/>
            <a:ext cx="6480272" cy="43194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de-DE" dirty="0" smtClean="0"/>
              <a:t>Einzeilige Überschrift</a:t>
            </a:r>
            <a:endParaRPr lang="de-DE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788024" y="1268760"/>
            <a:ext cx="3816350" cy="5184576"/>
          </a:xfrm>
          <a:prstGeom prst="rect">
            <a:avLst/>
          </a:prstGeom>
          <a:noFill/>
        </p:spPr>
        <p:txBody>
          <a:bodyPr lIns="0" tIns="0" rIns="0" bIns="0"/>
          <a:lstStyle>
            <a:lvl1pPr marL="339725" indent="-282575">
              <a:spcBef>
                <a:spcPts val="38"/>
              </a:spcBef>
              <a:buClr>
                <a:srgbClr val="004179"/>
              </a:buClr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>
              <a:buClr>
                <a:srgbClr val="004179"/>
              </a:buClr>
              <a:buFont typeface="Arial" pitchFamily="34" charset="0"/>
              <a:buChar char="●"/>
              <a:defRPr sz="20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2pPr>
            <a:lvl3pPr marL="1143000" indent="-228600">
              <a:buClr>
                <a:srgbClr val="004179"/>
              </a:buClr>
              <a:buFont typeface="Symbol" panose="05050102010706020507" pitchFamily="18" charset="2"/>
              <a:buChar char="-"/>
              <a:defRPr sz="18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Aufzählungen könnten so aussehen</a:t>
            </a:r>
          </a:p>
          <a:p>
            <a:pPr lvl="0"/>
            <a:r>
              <a:rPr lang="de-DE" dirty="0" smtClean="0"/>
              <a:t>Eine Schriftgröße von 18pt lässt sich gut lesen</a:t>
            </a:r>
          </a:p>
          <a:p>
            <a:pPr lvl="0"/>
            <a:r>
              <a:rPr lang="de-DE" dirty="0" smtClean="0"/>
              <a:t>Schriftfarbe Schwarz</a:t>
            </a:r>
          </a:p>
          <a:p>
            <a:pPr lvl="0"/>
            <a:r>
              <a:rPr lang="de-DE" dirty="0" smtClean="0"/>
              <a:t>Symbolfarbe 0 / 65 / 121</a:t>
            </a:r>
          </a:p>
          <a:p>
            <a:pPr lvl="1"/>
            <a:r>
              <a:rPr lang="de-DE" dirty="0" smtClean="0"/>
              <a:t>1. Unterebene Symbol: </a:t>
            </a:r>
            <a:br>
              <a:rPr lang="de-DE" dirty="0" smtClean="0"/>
            </a:br>
            <a:r>
              <a:rPr lang="de-DE" dirty="0" smtClean="0"/>
              <a:t>25cf-Arial-Unicode(hex)</a:t>
            </a:r>
          </a:p>
          <a:p>
            <a:pPr lvl="2"/>
            <a:r>
              <a:rPr lang="de-DE" dirty="0" smtClean="0"/>
              <a:t>2. Unterebene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268760"/>
            <a:ext cx="3816350" cy="5184576"/>
          </a:xfrm>
          <a:prstGeom prst="rect">
            <a:avLst/>
          </a:prstGeom>
          <a:noFill/>
        </p:spPr>
        <p:txBody>
          <a:bodyPr lIns="0" tIns="0" rIns="0" bIns="0"/>
          <a:lstStyle>
            <a:lvl1pPr marL="339725" indent="-282575">
              <a:spcBef>
                <a:spcPts val="38"/>
              </a:spcBef>
              <a:buClr>
                <a:srgbClr val="004179"/>
              </a:buClr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>
              <a:buClr>
                <a:srgbClr val="004179"/>
              </a:buClr>
              <a:buFont typeface="Arial" pitchFamily="34" charset="0"/>
              <a:buChar char="●"/>
              <a:defRPr sz="20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2pPr>
            <a:lvl3pPr marL="1143000" indent="-228600">
              <a:buClr>
                <a:srgbClr val="004179"/>
              </a:buClr>
              <a:buFont typeface="Symbol" panose="05050102010706020507" pitchFamily="18" charset="2"/>
              <a:buChar char="-"/>
              <a:defRPr sz="18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Aufzählungen könnten so aussehen</a:t>
            </a:r>
          </a:p>
          <a:p>
            <a:pPr lvl="0"/>
            <a:r>
              <a:rPr lang="de-DE" dirty="0" smtClean="0"/>
              <a:t>Eine Schriftgröße von 18pt lässt sich gut lesen</a:t>
            </a:r>
          </a:p>
          <a:p>
            <a:pPr lvl="0"/>
            <a:r>
              <a:rPr lang="de-DE" dirty="0" smtClean="0"/>
              <a:t>Schriftfarbe Schwarz</a:t>
            </a:r>
          </a:p>
          <a:p>
            <a:pPr lvl="0"/>
            <a:r>
              <a:rPr lang="de-DE" dirty="0" smtClean="0"/>
              <a:t>Symbolfarbe 0 / 65 / 121</a:t>
            </a:r>
          </a:p>
          <a:p>
            <a:pPr lvl="1"/>
            <a:r>
              <a:rPr lang="de-DE" dirty="0" smtClean="0"/>
              <a:t>1. Unterebene Symbol: </a:t>
            </a:r>
            <a:br>
              <a:rPr lang="de-DE" dirty="0" smtClean="0"/>
            </a:br>
            <a:r>
              <a:rPr lang="de-DE" dirty="0" smtClean="0"/>
              <a:t>25cf-Arial-Unicode(hex)</a:t>
            </a:r>
          </a:p>
          <a:p>
            <a:pPr lvl="2"/>
            <a:r>
              <a:rPr lang="de-DE" dirty="0" smtClean="0"/>
              <a:t>2. Unterebene</a:t>
            </a:r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2E27817A-7F9A-4CDA-8B50-DFA87D065E3C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100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zeilige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788024" y="1268760"/>
            <a:ext cx="3816350" cy="5184576"/>
          </a:xfrm>
          <a:prstGeom prst="rect">
            <a:avLst/>
          </a:prstGeom>
          <a:noFill/>
        </p:spPr>
        <p:txBody>
          <a:bodyPr lIns="0" tIns="0" rIns="0" bIns="0"/>
          <a:lstStyle>
            <a:lvl1pPr marL="339725" indent="-282575">
              <a:spcBef>
                <a:spcPts val="38"/>
              </a:spcBef>
              <a:buClr>
                <a:srgbClr val="004179"/>
              </a:buClr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>
              <a:buClr>
                <a:srgbClr val="004179"/>
              </a:buClr>
              <a:buFont typeface="Arial" pitchFamily="34" charset="0"/>
              <a:buChar char="●"/>
              <a:defRPr sz="20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2pPr>
            <a:lvl3pPr marL="1143000" indent="-228600">
              <a:buClr>
                <a:srgbClr val="004179"/>
              </a:buClr>
              <a:buFont typeface="Symbol" panose="05050102010706020507" pitchFamily="18" charset="2"/>
              <a:buChar char="-"/>
              <a:defRPr sz="18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Aufzählungen könnten so aussehen</a:t>
            </a:r>
          </a:p>
          <a:p>
            <a:pPr lvl="0"/>
            <a:r>
              <a:rPr lang="de-DE" dirty="0" smtClean="0"/>
              <a:t>Eine Schriftgröße von 18pt lässt sich gut lesen</a:t>
            </a:r>
          </a:p>
          <a:p>
            <a:pPr lvl="0"/>
            <a:r>
              <a:rPr lang="de-DE" dirty="0" smtClean="0"/>
              <a:t>Schriftfarbe Schwarz</a:t>
            </a:r>
          </a:p>
          <a:p>
            <a:pPr lvl="0"/>
            <a:r>
              <a:rPr lang="de-DE" dirty="0" smtClean="0"/>
              <a:t>Symbolfarbe 0 / 65 / 121</a:t>
            </a:r>
          </a:p>
          <a:p>
            <a:pPr lvl="1"/>
            <a:r>
              <a:rPr lang="de-DE" dirty="0" smtClean="0"/>
              <a:t>1. Unterebene Symbol: </a:t>
            </a:r>
            <a:br>
              <a:rPr lang="de-DE" dirty="0" smtClean="0"/>
            </a:br>
            <a:r>
              <a:rPr lang="de-DE" dirty="0" smtClean="0"/>
              <a:t>25cf-Arial-Unicode(hex)</a:t>
            </a:r>
          </a:p>
          <a:p>
            <a:pPr lvl="2"/>
            <a:r>
              <a:rPr lang="de-DE" dirty="0" smtClean="0"/>
              <a:t>2. Unterebene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5734" y="116632"/>
            <a:ext cx="6480522" cy="8640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Zweizeilige </a:t>
            </a:r>
            <a:br>
              <a:rPr lang="de-DE" dirty="0" smtClean="0"/>
            </a:br>
            <a:r>
              <a:rPr lang="de-DE" dirty="0" smtClean="0"/>
              <a:t>Überschrift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268760"/>
            <a:ext cx="3816350" cy="5184576"/>
          </a:xfrm>
          <a:prstGeom prst="rect">
            <a:avLst/>
          </a:prstGeom>
          <a:noFill/>
        </p:spPr>
        <p:txBody>
          <a:bodyPr lIns="0" tIns="0" rIns="0" bIns="0"/>
          <a:lstStyle>
            <a:lvl1pPr marL="339725" indent="-282575">
              <a:spcBef>
                <a:spcPts val="38"/>
              </a:spcBef>
              <a:buClr>
                <a:srgbClr val="004179"/>
              </a:buClr>
              <a:buFontTx/>
              <a:buBlip>
                <a:blip r:embed="rId2"/>
              </a:buBlip>
              <a:defRPr sz="24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742950" indent="-285750">
              <a:buClr>
                <a:srgbClr val="004179"/>
              </a:buClr>
              <a:buFont typeface="Arial" pitchFamily="34" charset="0"/>
              <a:buChar char="●"/>
              <a:defRPr sz="20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2pPr>
            <a:lvl3pPr marL="1143000" indent="-228600">
              <a:buClr>
                <a:srgbClr val="004179"/>
              </a:buClr>
              <a:buFont typeface="Symbol" panose="05050102010706020507" pitchFamily="18" charset="2"/>
              <a:buChar char="-"/>
              <a:defRPr sz="1800" baseline="0">
                <a:solidFill>
                  <a:schemeClr val="tx1"/>
                </a:solidFill>
                <a:latin typeface="+mn-lt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Aufzählungen könnten so aussehen</a:t>
            </a:r>
          </a:p>
          <a:p>
            <a:pPr lvl="0"/>
            <a:r>
              <a:rPr lang="de-DE" dirty="0" smtClean="0"/>
              <a:t>Eine Schriftgröße von 18pt lässt sich gut lesen</a:t>
            </a:r>
          </a:p>
          <a:p>
            <a:pPr lvl="0"/>
            <a:r>
              <a:rPr lang="de-DE" dirty="0" smtClean="0"/>
              <a:t>Schriftfarbe Schwarz</a:t>
            </a:r>
          </a:p>
          <a:p>
            <a:pPr lvl="0"/>
            <a:r>
              <a:rPr lang="de-DE" dirty="0" smtClean="0"/>
              <a:t>Symbolfarbe 0 / 65 / 121</a:t>
            </a:r>
          </a:p>
          <a:p>
            <a:pPr lvl="1"/>
            <a:r>
              <a:rPr lang="de-DE" dirty="0" smtClean="0"/>
              <a:t>1. Unterebene Symbol: </a:t>
            </a:r>
            <a:br>
              <a:rPr lang="de-DE" dirty="0" smtClean="0"/>
            </a:br>
            <a:r>
              <a:rPr lang="de-DE" dirty="0" smtClean="0"/>
              <a:t>25cf-Arial-Unicode(hex)</a:t>
            </a:r>
          </a:p>
          <a:p>
            <a:pPr lvl="2"/>
            <a:r>
              <a:rPr lang="de-DE" dirty="0" smtClean="0"/>
              <a:t>2. Unterebene</a:t>
            </a:r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908D279F-0655-4669-AF47-C06E0219C187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360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395536" y="1268760"/>
            <a:ext cx="8064896" cy="514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4B4B4B"/>
                </a:solidFill>
                <a:latin typeface="+mn-lt"/>
                <a:cs typeface="Lucida Sans" pitchFamily="34" charset="0"/>
              </a:defRPr>
            </a:lvl1pPr>
          </a:lstStyle>
          <a:p>
            <a:r>
              <a:rPr lang="de-DE" dirty="0" smtClean="0"/>
              <a:t>Bild durch klicken einfügen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5984" y="360000"/>
            <a:ext cx="6480272" cy="43194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j-lt"/>
                <a:cs typeface="Lucida Sans" pitchFamily="34" charset="0"/>
              </a:defRPr>
            </a:lvl1pPr>
          </a:lstStyle>
          <a:p>
            <a:pPr lvl="0"/>
            <a:r>
              <a:rPr lang="de-DE" dirty="0" smtClean="0"/>
              <a:t>Einzeilige Überschrift</a:t>
            </a:r>
            <a:endParaRPr lang="de-DE" dirty="0"/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B2FA4C46-9C26-4B62-AEA0-3BCD6933E62E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406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268760"/>
            <a:ext cx="8064698" cy="5184576"/>
          </a:xfrm>
          <a:prstGeom prst="rect">
            <a:avLst/>
          </a:prstGeom>
          <a:noFill/>
          <a:effectLst>
            <a:glow>
              <a:schemeClr val="accent1"/>
            </a:glow>
          </a:effectLst>
        </p:spPr>
        <p:txBody>
          <a:bodyPr lIns="0" tIns="0" rIns="0" bIns="0" numCol="1" spcCol="0" anchor="ctr" anchorCtr="0">
            <a:noAutofit/>
          </a:bodyPr>
          <a:lstStyle>
            <a:lvl1pPr marL="514350" indent="-514350">
              <a:buFont typeface="+mj-lt"/>
              <a:buAutoNum type="arabicPeriod"/>
              <a:defRPr sz="2800" baseline="0">
                <a:solidFill>
                  <a:srgbClr val="004179"/>
                </a:solidFill>
                <a:latin typeface="+mn-lt"/>
                <a:cs typeface="Lucida Sans" pitchFamily="34" charset="0"/>
              </a:defRPr>
            </a:lvl1pPr>
            <a:lvl2pPr marL="742950" indent="-285750">
              <a:buFont typeface="Arial" pitchFamily="34" charset="0"/>
              <a:buChar char="•"/>
              <a:defRPr sz="1800">
                <a:solidFill>
                  <a:srgbClr val="004179"/>
                </a:solidFill>
                <a:latin typeface="Lucida Sans" pitchFamily="34" charset="0"/>
                <a:cs typeface="Lucida Sans" pitchFamily="34" charset="0"/>
              </a:defRPr>
            </a:lvl2pPr>
            <a:lvl3pPr marL="11430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4pPr>
            <a:lvl5pPr marL="2057400" indent="-228600">
              <a:buFont typeface="Arial" pitchFamily="34" charset="0"/>
              <a:buChar char="•"/>
              <a:defRPr sz="1800">
                <a:solidFill>
                  <a:srgbClr val="718B91"/>
                </a:solidFill>
                <a:latin typeface="Lucida Sans" pitchFamily="34" charset="0"/>
                <a:cs typeface="Lucida Sans" pitchFamily="34" charset="0"/>
              </a:defRPr>
            </a:lvl5pPr>
          </a:lstStyle>
          <a:p>
            <a:pPr lvl="0"/>
            <a:r>
              <a:rPr lang="de-DE" dirty="0" smtClean="0"/>
              <a:t>Punkt 1</a:t>
            </a:r>
          </a:p>
          <a:p>
            <a:pPr lvl="0"/>
            <a:r>
              <a:rPr lang="de-DE" dirty="0" smtClean="0"/>
              <a:t>Punkt 2</a:t>
            </a:r>
          </a:p>
          <a:p>
            <a:pPr lvl="1"/>
            <a:r>
              <a:rPr lang="de-DE" dirty="0" smtClean="0"/>
              <a:t>Unterpunkt 1</a:t>
            </a:r>
          </a:p>
          <a:p>
            <a:pPr lvl="1"/>
            <a:r>
              <a:rPr lang="de-DE" dirty="0" smtClean="0"/>
              <a:t>Unterpunkt 2</a:t>
            </a:r>
          </a:p>
          <a:p>
            <a:pPr lvl="0"/>
            <a:r>
              <a:rPr lang="de-DE" dirty="0" smtClean="0"/>
              <a:t>Punkt 3</a:t>
            </a:r>
          </a:p>
          <a:p>
            <a:pPr lvl="0"/>
            <a:endParaRPr lang="de-DE" dirty="0" smtClean="0"/>
          </a:p>
        </p:txBody>
      </p:sp>
      <p:sp>
        <p:nvSpPr>
          <p:cNvPr id="3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360000"/>
            <a:ext cx="4248274" cy="43194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baseline="0">
                <a:solidFill>
                  <a:srgbClr val="004179"/>
                </a:solidFill>
                <a:latin typeface="+mj-lt"/>
                <a:cs typeface="Lucida Sans" pitchFamily="34" charset="0"/>
              </a:defRPr>
            </a:lvl1pPr>
          </a:lstStyle>
          <a:p>
            <a:pPr lvl="0"/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4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FD21562A-C194-434B-B585-E20D6CA11A8D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930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4" descr="PPT_Titelfolie_Bsp_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96744"/>
          </a:xfrm>
          <a:prstGeom prst="rect">
            <a:avLst/>
          </a:prstGeom>
        </p:spPr>
      </p:pic>
      <p:pic>
        <p:nvPicPr>
          <p:cNvPr id="9" name="Bild 14" descr="PPT_Titelfolie_Bsp_4.jpg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256"/>
            <a:ext cx="9144000" cy="6696744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539750" y="3890308"/>
            <a:ext cx="8064698" cy="2520000"/>
          </a:xfrm>
          <a:prstGeom prst="rect">
            <a:avLst/>
          </a:prstGeom>
          <a:solidFill>
            <a:srgbClr val="61B6C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59BFC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gradFill flip="none" rotWithShape="1">
            <a:gsLst>
              <a:gs pos="62000">
                <a:srgbClr val="61B6CD"/>
              </a:gs>
              <a:gs pos="42000">
                <a:schemeClr val="bg1">
                  <a:alpha val="7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-36512" y="6696744"/>
            <a:ext cx="9180512" cy="161256"/>
          </a:xfrm>
          <a:prstGeom prst="rect">
            <a:avLst/>
          </a:prstGeom>
          <a:gradFill flip="none" rotWithShape="1">
            <a:gsLst>
              <a:gs pos="62000">
                <a:srgbClr val="57BDC3">
                  <a:alpha val="68000"/>
                  <a:lumMod val="90000"/>
                  <a:lumOff val="10000"/>
                </a:srgbClr>
              </a:gs>
              <a:gs pos="42000">
                <a:schemeClr val="bg1">
                  <a:alpha val="7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6840252" y="222508"/>
            <a:ext cx="2448272" cy="686212"/>
            <a:chOff x="6840252" y="116633"/>
            <a:chExt cx="2448272" cy="686212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66"/>
            <a:stretch/>
          </p:blipFill>
          <p:spPr>
            <a:xfrm>
              <a:off x="7159426" y="116633"/>
              <a:ext cx="1809924" cy="360040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 userDrawn="1"/>
          </p:nvSpPr>
          <p:spPr>
            <a:xfrm>
              <a:off x="6840252" y="448902"/>
              <a:ext cx="24482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Technische Universität</a:t>
              </a:r>
              <a:r>
                <a:rPr lang="de-DE" sz="830" b="1" i="1" baseline="0" dirty="0" smtClean="0">
                  <a:solidFill>
                    <a:schemeClr val="accent1">
                      <a:lumMod val="75000"/>
                    </a:schemeClr>
                  </a:solidFill>
                </a:rPr>
                <a:t> Hamburg-Harburg</a:t>
              </a:r>
              <a:endParaRPr lang="de-DE" sz="830" b="1" i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Institut für Thermische Verfahrenstechnik</a:t>
              </a:r>
            </a:p>
          </p:txBody>
        </p:sp>
      </p:grpSp>
      <p:pic>
        <p:nvPicPr>
          <p:cNvPr id="11" name="Picture 6" descr="\\Wap-server\homes\LOGO\logo_TVT_TUHH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9" y="57150"/>
            <a:ext cx="1288117" cy="96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18C3-EE7E-40B5-99DB-2F719933E828}" type="datetime1">
              <a:rPr lang="de-DE" smtClean="0"/>
              <a:t>14.05.2023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72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4" descr="PPT_Titelfolie_Bsp_4.jpg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96744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539750" y="2710800"/>
            <a:ext cx="8064000" cy="1440000"/>
          </a:xfrm>
          <a:prstGeom prst="rect">
            <a:avLst/>
          </a:prstGeom>
          <a:solidFill>
            <a:srgbClr val="61B6C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gradFill flip="none" rotWithShape="1">
            <a:gsLst>
              <a:gs pos="62000">
                <a:srgbClr val="61B6CD"/>
              </a:gs>
              <a:gs pos="42000">
                <a:schemeClr val="bg1">
                  <a:alpha val="7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Bild 12" descr="TUHH_Beamer_Folie_bsp_brown_Balken_o.tif"/>
          <p:cNvPicPr preferRelativeResize="0"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352"/>
            <a:ext cx="9144000" cy="2606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</p:pic>
      <p:sp>
        <p:nvSpPr>
          <p:cNvPr id="16" name="Rechteck 15"/>
          <p:cNvSpPr/>
          <p:nvPr/>
        </p:nvSpPr>
        <p:spPr>
          <a:xfrm>
            <a:off x="7452320" y="6602400"/>
            <a:ext cx="122413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6B38E142-EDFA-4ECC-8CAD-8CC64A337B0C}" type="slidenum">
              <a:rPr lang="de-DE" sz="1050" smtClean="0">
                <a:solidFill>
                  <a:srgbClr val="004179"/>
                </a:solidFill>
                <a:latin typeface="+mn-lt"/>
                <a:cs typeface="Lucida Sans" pitchFamily="34" charset="0"/>
              </a:rPr>
              <a:pPr algn="r"/>
              <a:t>‹Nr.›</a:t>
            </a:fld>
            <a:endParaRPr lang="de-DE" sz="1050" dirty="0">
              <a:solidFill>
                <a:srgbClr val="004179"/>
              </a:solidFill>
              <a:latin typeface="+mn-lt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6840252" y="222508"/>
            <a:ext cx="2448272" cy="686212"/>
            <a:chOff x="6840252" y="116633"/>
            <a:chExt cx="2448272" cy="686212"/>
          </a:xfrm>
        </p:grpSpPr>
        <p:pic>
          <p:nvPicPr>
            <p:cNvPr id="18" name="Grafik 17"/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66"/>
            <a:stretch/>
          </p:blipFill>
          <p:spPr>
            <a:xfrm>
              <a:off x="7159426" y="116633"/>
              <a:ext cx="1809924" cy="360040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 userDrawn="1"/>
          </p:nvSpPr>
          <p:spPr>
            <a:xfrm>
              <a:off x="6840252" y="448902"/>
              <a:ext cx="24482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Technische Universität</a:t>
              </a:r>
              <a:r>
                <a:rPr lang="de-DE" sz="830" b="1" i="1" baseline="0" dirty="0" smtClean="0">
                  <a:solidFill>
                    <a:schemeClr val="accent1">
                      <a:lumMod val="75000"/>
                    </a:schemeClr>
                  </a:solidFill>
                </a:rPr>
                <a:t> Hamburg-Harburg</a:t>
              </a:r>
              <a:endParaRPr lang="de-DE" sz="830" b="1" i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Institut für Thermische Verfahrenstechnik</a:t>
              </a:r>
            </a:p>
          </p:txBody>
        </p:sp>
      </p:grpSp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C7E44F68-0A83-4D86-B063-0465A85DC073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498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4" descr="PPT_Titelfolie_Bsp_4.jpg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96744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gradFill flip="none" rotWithShape="1">
            <a:gsLst>
              <a:gs pos="62000">
                <a:srgbClr val="61B6CD"/>
              </a:gs>
              <a:gs pos="42000">
                <a:schemeClr val="bg1">
                  <a:alpha val="7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Bild 12" descr="TUHH_Beamer_Folie_bsp_brown_Balken_o.tif"/>
          <p:cNvPicPr preferRelativeResize="0"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352"/>
            <a:ext cx="9144000" cy="260648"/>
          </a:xfrm>
          <a:prstGeom prst="rect">
            <a:avLst/>
          </a:prstGeom>
          <a:solidFill>
            <a:srgbClr val="61B6CD"/>
          </a:solidFill>
          <a:ln>
            <a:noFill/>
          </a:ln>
        </p:spPr>
      </p:pic>
      <p:sp>
        <p:nvSpPr>
          <p:cNvPr id="16" name="Rechteck 15"/>
          <p:cNvSpPr/>
          <p:nvPr/>
        </p:nvSpPr>
        <p:spPr>
          <a:xfrm>
            <a:off x="7452320" y="6602400"/>
            <a:ext cx="122413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6B38E142-EDFA-4ECC-8CAD-8CC64A337B0C}" type="slidenum">
              <a:rPr lang="de-DE" sz="1050" smtClean="0">
                <a:solidFill>
                  <a:srgbClr val="004179"/>
                </a:solidFill>
                <a:latin typeface="+mn-lt"/>
                <a:cs typeface="Lucida Sans" pitchFamily="34" charset="0"/>
              </a:rPr>
              <a:pPr algn="r"/>
              <a:t>‹Nr.›</a:t>
            </a:fld>
            <a:endParaRPr lang="de-DE" sz="1050" dirty="0">
              <a:solidFill>
                <a:srgbClr val="004179"/>
              </a:solidFill>
              <a:latin typeface="+mn-lt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6840252" y="222508"/>
            <a:ext cx="2448272" cy="686212"/>
            <a:chOff x="6840252" y="116633"/>
            <a:chExt cx="2448272" cy="686212"/>
          </a:xfrm>
        </p:grpSpPr>
        <p:pic>
          <p:nvPicPr>
            <p:cNvPr id="19" name="Grafik 18"/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66"/>
            <a:stretch/>
          </p:blipFill>
          <p:spPr>
            <a:xfrm>
              <a:off x="7159426" y="116633"/>
              <a:ext cx="1809924" cy="360040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 userDrawn="1"/>
          </p:nvSpPr>
          <p:spPr>
            <a:xfrm>
              <a:off x="6840252" y="448902"/>
              <a:ext cx="24482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Technische Universität</a:t>
              </a:r>
              <a:r>
                <a:rPr lang="de-DE" sz="830" b="1" i="1" baseline="0" dirty="0" smtClean="0">
                  <a:solidFill>
                    <a:schemeClr val="accent1">
                      <a:lumMod val="75000"/>
                    </a:schemeClr>
                  </a:solidFill>
                </a:rPr>
                <a:t> Hamburg-Harburg</a:t>
              </a:r>
              <a:endParaRPr lang="de-DE" sz="830" b="1" i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Institut für Thermische Verfahrenstechnik</a:t>
              </a:r>
            </a:p>
          </p:txBody>
        </p:sp>
      </p:grpSp>
      <p:sp>
        <p:nvSpPr>
          <p:cNvPr id="10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C910F2A2-6F51-4310-AB74-12FA628E4A81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05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2" descr="TUHH_Beamer_Folie_bsp_brown_Balken_o.tif"/>
          <p:cNvPicPr preferRelativeResize="0"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352"/>
            <a:ext cx="9144000" cy="260648"/>
          </a:xfrm>
          <a:prstGeom prst="rect">
            <a:avLst/>
          </a:prstGeom>
          <a:solidFill>
            <a:srgbClr val="61B6CD"/>
          </a:solidFill>
          <a:ln>
            <a:noFill/>
          </a:ln>
        </p:spPr>
      </p:pic>
      <p:sp>
        <p:nvSpPr>
          <p:cNvPr id="9" name="Rechteck 8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gradFill flip="none" rotWithShape="1">
            <a:gsLst>
              <a:gs pos="62000">
                <a:srgbClr val="61B6CD"/>
              </a:gs>
              <a:gs pos="42000">
                <a:schemeClr val="bg1">
                  <a:alpha val="72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452320" y="6602400"/>
            <a:ext cx="122413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6B38E142-EDFA-4ECC-8CAD-8CC64A337B0C}" type="slidenum">
              <a:rPr lang="de-DE" sz="1050" smtClean="0">
                <a:solidFill>
                  <a:srgbClr val="004179"/>
                </a:solidFill>
                <a:latin typeface="+mn-lt"/>
                <a:cs typeface="Lucida Sans" pitchFamily="34" charset="0"/>
              </a:rPr>
              <a:pPr algn="r"/>
              <a:t>‹Nr.›</a:t>
            </a:fld>
            <a:endParaRPr lang="de-DE" sz="1050" dirty="0">
              <a:solidFill>
                <a:srgbClr val="004179"/>
              </a:solidFill>
              <a:latin typeface="+mn-lt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6840252" y="222508"/>
            <a:ext cx="2448272" cy="686212"/>
            <a:chOff x="6840252" y="116633"/>
            <a:chExt cx="2448272" cy="686212"/>
          </a:xfrm>
        </p:grpSpPr>
        <p:pic>
          <p:nvPicPr>
            <p:cNvPr id="18" name="Grafik 17"/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66"/>
            <a:stretch/>
          </p:blipFill>
          <p:spPr>
            <a:xfrm>
              <a:off x="7159426" y="116633"/>
              <a:ext cx="1809924" cy="360040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 userDrawn="1"/>
          </p:nvSpPr>
          <p:spPr>
            <a:xfrm>
              <a:off x="6840252" y="448902"/>
              <a:ext cx="24482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Technische Universität</a:t>
              </a:r>
              <a:r>
                <a:rPr lang="de-DE" sz="830" b="1" i="1" baseline="0" dirty="0" smtClean="0">
                  <a:solidFill>
                    <a:schemeClr val="accent1">
                      <a:lumMod val="75000"/>
                    </a:schemeClr>
                  </a:solidFill>
                </a:rPr>
                <a:t> Hamburg-Harburg</a:t>
              </a:r>
              <a:endParaRPr lang="de-DE" sz="830" b="1" i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de-DE" sz="830" b="1" i="1" dirty="0" smtClean="0">
                  <a:solidFill>
                    <a:schemeClr val="accent1">
                      <a:lumMod val="75000"/>
                    </a:schemeClr>
                  </a:solidFill>
                </a:rPr>
                <a:t>Institut für Thermische Verfahrenstechnik</a:t>
              </a:r>
            </a:p>
          </p:txBody>
        </p:sp>
      </p:grp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22176" y="6597352"/>
            <a:ext cx="2133600" cy="25391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de-DE" sz="1050" smtClean="0">
                <a:solidFill>
                  <a:srgbClr val="004179"/>
                </a:solidFill>
                <a:cs typeface="Lucida Sans" pitchFamily="34" charset="0"/>
              </a:defRPr>
            </a:lvl1pPr>
          </a:lstStyle>
          <a:p>
            <a:fld id="{C28B8310-4EF6-4DDC-96A6-744120B5D005}" type="datetime1">
              <a:rPr lang="de-DE" smtClean="0"/>
              <a:t>14.05.2023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60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5" r:id="rId2"/>
    <p:sldLayoutId id="2147483662" r:id="rId3"/>
    <p:sldLayoutId id="2147483677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AU" dirty="0" smtClean="0"/>
              <a:t>Sustainable Lignin Polymer Foaming Using High Pressure </a:t>
            </a:r>
            <a:r>
              <a:rPr lang="en-AU" smtClean="0"/>
              <a:t>Carbon Dioxide</a:t>
            </a:r>
            <a:endParaRPr lang="de-DE" dirty="0" smtClean="0"/>
          </a:p>
          <a:p>
            <a:pPr algn="ctr"/>
            <a:r>
              <a:rPr lang="de-DE" sz="1800" u="sng" dirty="0" smtClean="0"/>
              <a:t>Razan Altarabeen</a:t>
            </a:r>
            <a:r>
              <a:rPr lang="de-DE" sz="1800" dirty="0" smtClean="0"/>
              <a:t>, Christin Zimmer, Carsten </a:t>
            </a:r>
            <a:r>
              <a:rPr lang="de-DE" sz="1800" dirty="0" err="1" smtClean="0"/>
              <a:t>Zetzl</a:t>
            </a:r>
            <a:r>
              <a:rPr lang="de-DE" sz="1800" dirty="0" smtClean="0"/>
              <a:t>, Irina </a:t>
            </a:r>
            <a:r>
              <a:rPr lang="de-DE" sz="1800" dirty="0" err="1" smtClean="0"/>
              <a:t>Smirnova</a:t>
            </a:r>
            <a:endParaRPr lang="de-DE" sz="1800" dirty="0" smtClean="0"/>
          </a:p>
          <a:p>
            <a:r>
              <a:rPr lang="de-DE" sz="1800" dirty="0" smtClean="0"/>
              <a:t>Institut für Thermische Verfahrenstechnik, Technische Universität Hamburg</a:t>
            </a:r>
          </a:p>
          <a:p>
            <a:endParaRPr lang="de-DE" sz="1800" dirty="0"/>
          </a:p>
          <a:p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0" y="6608385"/>
            <a:ext cx="9036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chemeClr val="tx2"/>
                </a:solidFill>
              </a:rPr>
              <a:t>Jahrestreffen der </a:t>
            </a:r>
            <a:r>
              <a:rPr lang="de-DE" sz="1200" b="1" dirty="0" err="1">
                <a:solidFill>
                  <a:schemeClr val="tx2"/>
                </a:solidFill>
              </a:rPr>
              <a:t>ProcessNet</a:t>
            </a:r>
            <a:r>
              <a:rPr lang="de-DE" sz="1200" b="1" dirty="0">
                <a:solidFill>
                  <a:schemeClr val="tx2"/>
                </a:solidFill>
              </a:rPr>
              <a:t>-Fachgruppe Hochdruckverfahrenstechnik (HDVT), </a:t>
            </a:r>
            <a:r>
              <a:rPr lang="de-DE" sz="1200" b="1" dirty="0" smtClean="0">
                <a:solidFill>
                  <a:schemeClr val="tx2"/>
                </a:solidFill>
              </a:rPr>
              <a:t>2021</a:t>
            </a:r>
            <a:endParaRPr lang="de-DE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0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Experimental Plan</a:t>
            </a:r>
            <a:endParaRPr lang="de-DE" baseline="-250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17762502"/>
              </p:ext>
            </p:extLst>
          </p:nvPr>
        </p:nvGraphicFramePr>
        <p:xfrm>
          <a:off x="540000" y="813582"/>
          <a:ext cx="8280472" cy="5639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386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1057960"/>
            <a:ext cx="8640960" cy="4896544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Materials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3867188" y="2571621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sz="2400" dirty="0"/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i="1" dirty="0" smtClean="0"/>
          </a:p>
        </p:txBody>
      </p:sp>
      <p:sp>
        <p:nvSpPr>
          <p:cNvPr id="30" name="Inhaltsplatzhalter 2"/>
          <p:cNvSpPr txBox="1">
            <a:spLocks/>
          </p:cNvSpPr>
          <p:nvPr/>
        </p:nvSpPr>
        <p:spPr>
          <a:xfrm>
            <a:off x="107504" y="3908805"/>
            <a:ext cx="4590743" cy="823752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7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de-DE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52499"/>
              </p:ext>
            </p:extLst>
          </p:nvPr>
        </p:nvGraphicFramePr>
        <p:xfrm>
          <a:off x="827583" y="1434798"/>
          <a:ext cx="7344816" cy="4785717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368153">
                  <a:extLst>
                    <a:ext uri="{9D8B030D-6E8A-4147-A177-3AD203B41FA5}">
                      <a16:colId xmlns:a16="http://schemas.microsoft.com/office/drawing/2014/main" val="887671444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174606756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53006495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11888055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02437183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426018557"/>
                    </a:ext>
                  </a:extLst>
                </a:gridCol>
              </a:tblGrid>
              <a:tr h="1136253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/>
                        <a:t>Name </a:t>
                      </a:r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Extraction</a:t>
                      </a:r>
                      <a:r>
                        <a:rPr lang="de-DE" sz="1600" b="1" dirty="0" smtClean="0"/>
                        <a:t> </a:t>
                      </a:r>
                      <a:r>
                        <a:rPr lang="de-DE" sz="1600" b="1" dirty="0" err="1" smtClean="0"/>
                        <a:t>Method</a:t>
                      </a:r>
                      <a:r>
                        <a:rPr lang="de-DE" sz="1600" b="1" baseline="0" dirty="0" smtClean="0"/>
                        <a:t> </a:t>
                      </a:r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Klason</a:t>
                      </a:r>
                      <a:r>
                        <a:rPr lang="de-DE" sz="1600" b="1" dirty="0" smtClean="0"/>
                        <a:t> </a:t>
                      </a:r>
                      <a:r>
                        <a:rPr lang="de-DE" sz="1600" b="1" dirty="0" err="1" smtClean="0"/>
                        <a:t>content</a:t>
                      </a:r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Particle</a:t>
                      </a:r>
                      <a:r>
                        <a:rPr lang="de-DE" sz="1600" b="1" dirty="0" smtClean="0"/>
                        <a:t> </a:t>
                      </a:r>
                      <a:r>
                        <a:rPr lang="de-DE" sz="1600" b="1" dirty="0" err="1" smtClean="0"/>
                        <a:t>size</a:t>
                      </a:r>
                      <a:endParaRPr lang="de-DE" sz="1600" b="1" dirty="0" smtClean="0"/>
                    </a:p>
                    <a:p>
                      <a:pPr algn="ctr"/>
                      <a:r>
                        <a:rPr lang="de-DE" sz="1600" b="1" dirty="0" smtClean="0"/>
                        <a:t>(d90/µm)</a:t>
                      </a:r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err="1" smtClean="0"/>
                        <a:t>Moleculer</a:t>
                      </a:r>
                      <a:r>
                        <a:rPr lang="de-DE" sz="1600" b="1" dirty="0" smtClean="0"/>
                        <a:t> </a:t>
                      </a:r>
                      <a:r>
                        <a:rPr lang="de-DE" sz="1600" b="1" dirty="0" err="1" smtClean="0"/>
                        <a:t>weight</a:t>
                      </a:r>
                      <a:r>
                        <a:rPr lang="de-DE" sz="1600" b="1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(</a:t>
                      </a:r>
                      <a:r>
                        <a:rPr lang="de-DE" sz="1600" b="1" dirty="0" err="1" smtClean="0"/>
                        <a:t>kDa</a:t>
                      </a:r>
                      <a:r>
                        <a:rPr lang="de-DE" sz="1600" b="1" dirty="0" smtClean="0"/>
                        <a:t>)</a:t>
                      </a:r>
                      <a:endParaRPr lang="en-AU" sz="1600" b="1" dirty="0" smtClean="0"/>
                    </a:p>
                    <a:p>
                      <a:pPr algn="ctr"/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/>
                        <a:t>Mositure</a:t>
                      </a:r>
                      <a:r>
                        <a:rPr lang="de-DE" sz="1600" b="1" dirty="0" smtClean="0"/>
                        <a:t> </a:t>
                      </a:r>
                      <a:r>
                        <a:rPr lang="de-DE" sz="1600" b="1" dirty="0" err="1" smtClean="0"/>
                        <a:t>content</a:t>
                      </a:r>
                      <a:endParaRPr lang="de-DE" sz="1600" b="1" dirty="0" smtClean="0"/>
                    </a:p>
                    <a:p>
                      <a:pPr algn="ctr"/>
                      <a:r>
                        <a:rPr lang="de-DE" sz="1600" b="1" dirty="0" smtClean="0">
                          <a:latin typeface="+mn-lt"/>
                        </a:rPr>
                        <a:t>(</a:t>
                      </a:r>
                      <a:r>
                        <a:rPr lang="de-DE" sz="1600" b="1" dirty="0" err="1" smtClean="0">
                          <a:latin typeface="+mn-lt"/>
                        </a:rPr>
                        <a:t>wt</a:t>
                      </a:r>
                      <a:r>
                        <a:rPr lang="de-DE" sz="1600" b="1" dirty="0" smtClean="0">
                          <a:latin typeface="+mn-lt"/>
                        </a:rPr>
                        <a:t>%)</a:t>
                      </a:r>
                      <a:endParaRPr lang="en-AU" sz="16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690038"/>
                  </a:ext>
                </a:extLst>
              </a:tr>
              <a:tr h="671204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Hydrolytic</a:t>
                      </a:r>
                      <a:r>
                        <a:rPr lang="de-DE" sz="1400" baseline="0" dirty="0" smtClean="0"/>
                        <a:t> 1</a:t>
                      </a:r>
                      <a:endParaRPr lang="en-AU" sz="1400" dirty="0"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de-DE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de-DE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Novel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Biorefinery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AU" sz="1400" b="0" dirty="0">
                        <a:solidFill>
                          <a:schemeClr val="tx1"/>
                        </a:solidFill>
                        <a:effectLst/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68</a:t>
                      </a:r>
                      <a:r>
                        <a:rPr lang="de-DE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2</a:t>
                      </a:r>
                      <a:r>
                        <a:rPr lang="de-DE" sz="1400" u="none" strike="noStrike" dirty="0" smtClean="0">
                          <a:effectLst/>
                        </a:rPr>
                        <a:t>%</a:t>
                      </a:r>
                      <a:endParaRPr lang="aa-ET" sz="1400" u="none" strike="noStrike" dirty="0" smtClean="0">
                        <a:effectLst/>
                      </a:endParaRP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72.4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8.0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1</a:t>
                      </a:r>
                      <a:r>
                        <a:rPr lang="en-US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9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295630"/>
                  </a:ext>
                </a:extLst>
              </a:tr>
              <a:tr h="7866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/>
                        <a:t>Hydrolytic</a:t>
                      </a:r>
                      <a:r>
                        <a:rPr lang="de-DE" sz="1400" baseline="0" dirty="0" smtClean="0"/>
                        <a:t> 2</a:t>
                      </a:r>
                      <a:endParaRPr lang="en-AU" sz="1400" dirty="0" smtClean="0"/>
                    </a:p>
                    <a:p>
                      <a:endParaRPr lang="en-AU" sz="1400" dirty="0"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78</a:t>
                      </a:r>
                      <a:r>
                        <a:rPr lang="de-DE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9</a:t>
                      </a:r>
                      <a:r>
                        <a:rPr lang="de-DE" sz="1400" u="none" strike="noStrike" dirty="0" smtClean="0">
                          <a:effectLst/>
                        </a:rPr>
                        <a:t>%</a:t>
                      </a:r>
                      <a:endParaRPr lang="aa-ET" sz="1400" u="none" strike="noStrike" dirty="0" smtClean="0">
                        <a:effectLst/>
                      </a:endParaRP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</a:rPr>
                        <a:t>38.6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13.3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4</a:t>
                      </a:r>
                      <a:r>
                        <a:rPr lang="en-US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8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28674"/>
                  </a:ext>
                </a:extLst>
              </a:tr>
              <a:tr h="661251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Supercritical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water</a:t>
                      </a:r>
                      <a:endParaRPr lang="en-AU" sz="1400" dirty="0"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80</a:t>
                      </a:r>
                      <a:r>
                        <a:rPr lang="de-DE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8</a:t>
                      </a:r>
                      <a:r>
                        <a:rPr lang="de-DE" sz="1400" u="none" strike="noStrike" dirty="0" smtClean="0">
                          <a:effectLst/>
                        </a:rPr>
                        <a:t>%</a:t>
                      </a:r>
                      <a:endParaRPr lang="aa-ET" sz="1400" u="none" strike="noStrike" dirty="0" smtClean="0">
                        <a:effectLst/>
                      </a:endParaRP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</a:rPr>
                        <a:t>36.2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+mn-lt"/>
                        </a:rPr>
                        <a:t>60.1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a-ET" sz="1400" u="none" strike="noStrike" dirty="0" smtClean="0">
                          <a:effectLst/>
                        </a:rPr>
                        <a:t>0</a:t>
                      </a:r>
                      <a:r>
                        <a:rPr lang="en-US" sz="1400" u="none" strike="noStrike" dirty="0" smtClean="0">
                          <a:effectLst/>
                        </a:rPr>
                        <a:t>.</a:t>
                      </a:r>
                      <a:r>
                        <a:rPr lang="aa-ET" sz="1400" u="none" strike="noStrike" dirty="0" smtClean="0">
                          <a:effectLst/>
                        </a:rPr>
                        <a:t>6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5064"/>
                  </a:ext>
                </a:extLst>
              </a:tr>
              <a:tr h="8691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/>
                        <a:t>Lignosulfonate</a:t>
                      </a:r>
                      <a:endParaRPr lang="en-AU" sz="1400" dirty="0" smtClean="0"/>
                    </a:p>
                    <a:p>
                      <a:endParaRPr lang="en-AU" sz="1400" dirty="0"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Sulfite </a:t>
                      </a:r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pulping</a:t>
                      </a:r>
                      <a:endParaRPr lang="en-AU" sz="1400" b="0" dirty="0">
                        <a:solidFill>
                          <a:schemeClr val="tx1"/>
                        </a:solidFill>
                        <a:effectLst/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effectLst/>
                        </a:rPr>
                        <a:t>159.2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-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5.6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705426"/>
                  </a:ext>
                </a:extLst>
              </a:tr>
              <a:tr h="66125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Soda</a:t>
                      </a:r>
                      <a:endParaRPr lang="en-AU" sz="1400" dirty="0"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Soda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pulping</a:t>
                      </a:r>
                      <a:endParaRPr lang="en-AU" sz="1400" b="0" dirty="0">
                        <a:solidFill>
                          <a:schemeClr val="tx1"/>
                        </a:solidFill>
                        <a:effectLst/>
                        <a:latin typeface="Bahnschrift SemiLigh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95%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effectLst/>
                        </a:rPr>
                        <a:t>89.6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effectLst/>
                        </a:rPr>
                        <a:t>9.2</a:t>
                      </a:r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5.2</a:t>
                      </a:r>
                    </a:p>
                    <a:p>
                      <a:pPr algn="ctr"/>
                      <a:endParaRPr lang="en-AU" sz="1400" dirty="0">
                        <a:latin typeface="Bahnschrift Condensed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352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1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73958" y="1340768"/>
            <a:ext cx="8640960" cy="489654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First step: Compounding and Extrusion </a:t>
            </a:r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i="1" dirty="0" smtClean="0"/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sz="2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Methodology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12" name="Textfeld 16"/>
          <p:cNvSpPr txBox="1"/>
          <p:nvPr/>
        </p:nvSpPr>
        <p:spPr>
          <a:xfrm>
            <a:off x="178292" y="5677405"/>
            <a:ext cx="2485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Twin screw extruder </a:t>
            </a:r>
          </a:p>
          <a:p>
            <a:pPr algn="ctr"/>
            <a:r>
              <a:rPr lang="en-US" sz="1400" dirty="0" smtClean="0"/>
              <a:t>T = 170 °C </a:t>
            </a:r>
          </a:p>
          <a:p>
            <a:pPr algn="ctr"/>
            <a:r>
              <a:rPr lang="en-US" sz="1400" dirty="0" smtClean="0"/>
              <a:t>rpm=  180 U/min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73" b="17228"/>
          <a:stretch/>
        </p:blipFill>
        <p:spPr>
          <a:xfrm>
            <a:off x="5508104" y="3188207"/>
            <a:ext cx="3192478" cy="22338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9" y="3008242"/>
            <a:ext cx="4681299" cy="2413794"/>
          </a:xfrm>
          <a:prstGeom prst="rect">
            <a:avLst/>
          </a:prstGeom>
        </p:spPr>
      </p:pic>
      <p:sp>
        <p:nvSpPr>
          <p:cNvPr id="22" name="Textfeld 16"/>
          <p:cNvSpPr txBox="1"/>
          <p:nvPr/>
        </p:nvSpPr>
        <p:spPr>
          <a:xfrm>
            <a:off x="6012160" y="5744494"/>
            <a:ext cx="2383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Lignin PLA foams  with 10, 20 and 30 </a:t>
            </a:r>
            <a:r>
              <a:rPr lang="en-US" sz="1400" b="1" dirty="0" err="1" smtClean="0"/>
              <a:t>wt</a:t>
            </a:r>
            <a:r>
              <a:rPr lang="en-US" sz="1400" b="1" dirty="0" smtClean="0"/>
              <a:t>% lignin 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4798" l="7514" r="959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75" y="1952500"/>
            <a:ext cx="1042773" cy="1042773"/>
          </a:xfrm>
          <a:prstGeom prst="ellipse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56374"/>
            <a:ext cx="1289619" cy="105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54296"/>
            <a:ext cx="7160432" cy="3370353"/>
          </a:xfrm>
          <a:prstGeom prst="rect">
            <a:avLst/>
          </a:prstGeom>
        </p:spPr>
      </p:pic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Second step: Batch CO</a:t>
            </a:r>
            <a:r>
              <a:rPr lang="en-US" sz="18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1800" b="1" dirty="0" smtClean="0">
                <a:solidFill>
                  <a:schemeClr val="tx2"/>
                </a:solidFill>
              </a:rPr>
              <a:t> Foaming</a:t>
            </a:r>
            <a:endParaRPr lang="en-US" sz="1800" dirty="0" smtClean="0"/>
          </a:p>
          <a:p>
            <a:pPr marL="0" indent="0" algn="just">
              <a:lnSpc>
                <a:spcPct val="200000"/>
              </a:lnSpc>
              <a:buNone/>
            </a:pPr>
            <a:endParaRPr lang="en-US" sz="1800" dirty="0" smtClean="0"/>
          </a:p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en-AU" i="1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Methodology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7" name="Textfeld 16"/>
          <p:cNvSpPr txBox="1"/>
          <p:nvPr/>
        </p:nvSpPr>
        <p:spPr>
          <a:xfrm>
            <a:off x="3370963" y="5386204"/>
            <a:ext cx="2485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Retention time: 120 minutes</a:t>
            </a:r>
          </a:p>
        </p:txBody>
      </p:sp>
      <p:sp>
        <p:nvSpPr>
          <p:cNvPr id="8" name="Textfeld 16"/>
          <p:cNvSpPr txBox="1"/>
          <p:nvPr/>
        </p:nvSpPr>
        <p:spPr>
          <a:xfrm>
            <a:off x="6100240" y="5324649"/>
            <a:ext cx="2485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Depressurization time (seconds): 60 ± 5</a:t>
            </a:r>
          </a:p>
          <a:p>
            <a:pPr algn="ctr"/>
            <a:endParaRPr lang="en-US" sz="1400" dirty="0" smtClean="0"/>
          </a:p>
        </p:txBody>
      </p:sp>
      <p:sp>
        <p:nvSpPr>
          <p:cNvPr id="9" name="Textfeld 16"/>
          <p:cNvSpPr txBox="1"/>
          <p:nvPr/>
        </p:nvSpPr>
        <p:spPr>
          <a:xfrm>
            <a:off x="827584" y="5336295"/>
            <a:ext cx="2485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Pressure (bar): 60</a:t>
            </a:r>
          </a:p>
          <a:p>
            <a:pPr algn="ctr"/>
            <a:r>
              <a:rPr lang="en-US" sz="1400" dirty="0" smtClean="0"/>
              <a:t>Temperature </a:t>
            </a:r>
            <a:r>
              <a:rPr lang="en-US" sz="1400" dirty="0"/>
              <a:t>(°C</a:t>
            </a:r>
            <a:r>
              <a:rPr lang="en-US" sz="1400" dirty="0" smtClean="0"/>
              <a:t>): 60</a:t>
            </a:r>
            <a:endParaRPr lang="en-US" sz="1400" dirty="0"/>
          </a:p>
          <a:p>
            <a:pPr algn="ctr"/>
            <a:r>
              <a:rPr lang="en-US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388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340768"/>
            <a:ext cx="8640960" cy="489654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, tdep,1 = 60 s, tdep,3 = 74 s, tdep,3 = 152 s</a:t>
            </a:r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Second step: Batch CO</a:t>
            </a:r>
            <a:r>
              <a:rPr lang="en-US" sz="18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1800" b="1" dirty="0" smtClean="0">
                <a:solidFill>
                  <a:schemeClr val="tx2"/>
                </a:solidFill>
              </a:rPr>
              <a:t> Foaming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Short depressurization time </a:t>
            </a:r>
            <a:r>
              <a:rPr lang="en-US" sz="1800" dirty="0" smtClean="0">
                <a:sym typeface="Wingdings" panose="05000000000000000000" pitchFamily="2" charset="2"/>
              </a:rPr>
              <a:t> Homogenous cellular structure </a:t>
            </a:r>
            <a:endParaRPr lang="en-US" sz="1800" dirty="0" smtClean="0"/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Long depressurization time </a:t>
            </a:r>
            <a:r>
              <a:rPr lang="en-US" sz="1800" dirty="0" smtClean="0">
                <a:sym typeface="Wingdings" panose="05000000000000000000" pitchFamily="2" charset="2"/>
              </a:rPr>
              <a:t> cell coalescence </a:t>
            </a:r>
            <a:endParaRPr lang="en-US" sz="1800" dirty="0" smtClean="0"/>
          </a:p>
          <a:p>
            <a:pPr marL="0" indent="0" algn="just">
              <a:lnSpc>
                <a:spcPct val="200000"/>
              </a:lnSpc>
              <a:buNone/>
            </a:pPr>
            <a:endParaRPr lang="en-US" sz="1800" dirty="0" smtClean="0"/>
          </a:p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en-AU" i="1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pic>
        <p:nvPicPr>
          <p:cNvPr id="10" name="Grafik 6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996952"/>
            <a:ext cx="6192688" cy="3177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89469" y="6174936"/>
            <a:ext cx="4797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 </a:t>
            </a:r>
            <a:r>
              <a:rPr lang="en-A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Depressurization </a:t>
            </a:r>
            <a:r>
              <a:rPr lang="en-AU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time (seconds): </a:t>
            </a:r>
            <a:r>
              <a:rPr lang="en-GB" sz="1400" dirty="0" smtClean="0"/>
              <a:t>t</a:t>
            </a:r>
            <a:r>
              <a:rPr lang="en-GB" sz="1400" baseline="-25000" dirty="0" smtClean="0"/>
              <a:t>1</a:t>
            </a:r>
            <a:r>
              <a:rPr lang="en-GB" sz="1400" dirty="0" smtClean="0"/>
              <a:t> </a:t>
            </a:r>
            <a:r>
              <a:rPr lang="en-GB" sz="1400" dirty="0"/>
              <a:t>= 60 </a:t>
            </a:r>
            <a:r>
              <a:rPr lang="en-GB" sz="1400" dirty="0" smtClean="0"/>
              <a:t>, t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</a:t>
            </a:r>
            <a:r>
              <a:rPr lang="en-GB" sz="1400" dirty="0"/>
              <a:t>= 74 </a:t>
            </a:r>
            <a:r>
              <a:rPr lang="en-GB" sz="1400" dirty="0" smtClean="0"/>
              <a:t>, t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 </a:t>
            </a:r>
            <a:r>
              <a:rPr lang="en-GB" sz="1400" dirty="0"/>
              <a:t>= 152 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1563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5040112" cy="431949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smtClean="0"/>
              <a:t>Volume </a:t>
            </a:r>
            <a:r>
              <a:rPr lang="de-DE" dirty="0" err="1" smtClean="0"/>
              <a:t>expansion</a:t>
            </a:r>
            <a:r>
              <a:rPr lang="de-DE" dirty="0" smtClean="0"/>
              <a:t> </a:t>
            </a:r>
            <a:r>
              <a:rPr lang="de-DE" dirty="0" err="1" smtClean="0"/>
              <a:t>ratio</a:t>
            </a: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hteck 5"/>
              <p:cNvSpPr/>
              <p:nvPr/>
            </p:nvSpPr>
            <p:spPr>
              <a:xfrm>
                <a:off x="6560153" y="1194766"/>
                <a:ext cx="2633576" cy="696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VER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𝑝𝑜𝑙𝑦𝑚𝑒𝑟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𝑓𝑜𝑎𝑚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0153" y="1194766"/>
                <a:ext cx="2633576" cy="6965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523276"/>
              </p:ext>
            </p:extLst>
          </p:nvPr>
        </p:nvGraphicFramePr>
        <p:xfrm>
          <a:off x="128514" y="1862344"/>
          <a:ext cx="7539830" cy="426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1"/>
          <p:cNvSpPr txBox="1"/>
          <p:nvPr/>
        </p:nvSpPr>
        <p:spPr>
          <a:xfrm>
            <a:off x="6872727" y="2204864"/>
            <a:ext cx="914400" cy="9144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/>
              <a:t>10: 10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/>
              <a:t>foam</a:t>
            </a:r>
            <a:r>
              <a:rPr lang="de-DE" sz="1200" b="1" dirty="0"/>
              <a:t> </a:t>
            </a:r>
            <a:endParaRPr lang="de-DE" sz="1200" b="1" dirty="0" smtClean="0"/>
          </a:p>
          <a:p>
            <a:r>
              <a:rPr lang="de-DE" sz="1200" b="1" dirty="0" smtClean="0"/>
              <a:t>20</a:t>
            </a:r>
            <a:r>
              <a:rPr lang="de-DE" sz="1200" b="1" dirty="0"/>
              <a:t>: </a:t>
            </a:r>
            <a:r>
              <a:rPr lang="de-DE" sz="1200" b="1" dirty="0" smtClean="0"/>
              <a:t>20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 smtClean="0"/>
              <a:t>foam</a:t>
            </a:r>
            <a:endParaRPr lang="de-DE" sz="1200" b="1" dirty="0" smtClean="0"/>
          </a:p>
          <a:p>
            <a:r>
              <a:rPr lang="de-DE" sz="1200" b="1" dirty="0" smtClean="0"/>
              <a:t>30</a:t>
            </a:r>
            <a:r>
              <a:rPr lang="de-DE" sz="1200" b="1" dirty="0"/>
              <a:t>: </a:t>
            </a:r>
            <a:r>
              <a:rPr lang="de-DE" sz="1200" b="1" dirty="0" smtClean="0"/>
              <a:t>30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/>
              <a:t>foam</a:t>
            </a:r>
            <a:r>
              <a:rPr lang="de-DE" sz="1200" b="1" dirty="0"/>
              <a:t> </a:t>
            </a:r>
            <a:endParaRPr lang="en-AU" sz="1200" b="1" dirty="0"/>
          </a:p>
          <a:p>
            <a:r>
              <a:rPr lang="de-DE" dirty="0" smtClean="0"/>
              <a:t> </a:t>
            </a:r>
            <a:endParaRPr lang="en-AU" dirty="0"/>
          </a:p>
          <a:p>
            <a:endParaRPr lang="en-AU" dirty="0"/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128514" y="1249526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 smtClean="0"/>
              <a:t>The </a:t>
            </a:r>
            <a:r>
              <a:rPr lang="de-DE" sz="1800" dirty="0" err="1" smtClean="0"/>
              <a:t>change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/>
              <a:t>f</a:t>
            </a:r>
            <a:r>
              <a:rPr lang="de-DE" sz="1800" dirty="0" err="1" smtClean="0"/>
              <a:t>oam</a:t>
            </a:r>
            <a:r>
              <a:rPr lang="de-DE" sz="1800" dirty="0" smtClean="0"/>
              <a:t> VER </a:t>
            </a:r>
            <a:r>
              <a:rPr lang="de-DE" sz="1800" dirty="0" err="1" smtClean="0"/>
              <a:t>varies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lignin</a:t>
            </a:r>
            <a:r>
              <a:rPr lang="de-DE" sz="1800" dirty="0" smtClean="0"/>
              <a:t> type.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1117670" y="5963098"/>
            <a:ext cx="117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Hydrolytic</a:t>
            </a:r>
            <a:r>
              <a:rPr lang="de-DE" dirty="0" smtClean="0"/>
              <a:t> 1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2296087" y="5909438"/>
            <a:ext cx="117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Hydrolytic</a:t>
            </a:r>
            <a:r>
              <a:rPr lang="de-DE" dirty="0" smtClean="0"/>
              <a:t> 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709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5040112" cy="431949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smtClean="0"/>
              <a:t>Volume </a:t>
            </a:r>
            <a:r>
              <a:rPr lang="de-DE" dirty="0" err="1" smtClean="0"/>
              <a:t>expansion</a:t>
            </a:r>
            <a:r>
              <a:rPr lang="de-DE" dirty="0" smtClean="0"/>
              <a:t> </a:t>
            </a:r>
            <a:r>
              <a:rPr lang="de-DE" dirty="0" err="1" smtClean="0"/>
              <a:t>ratio</a:t>
            </a: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4830289" y="4842594"/>
            <a:ext cx="36693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Hydrolytic 1 lignin with: </a:t>
            </a:r>
          </a:p>
          <a:p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(1) 10, and (2) 30 </a:t>
            </a:r>
            <a:r>
              <a:rPr lang="en-GB" sz="1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wt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%.</a:t>
            </a:r>
          </a:p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Molecular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weight: 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8.0 </a:t>
            </a:r>
            <a:r>
              <a:rPr lang="de-D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de-DE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kDa</a:t>
            </a:r>
            <a:r>
              <a:rPr lang="de-D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A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Condensed" panose="020B0502040204020203" pitchFamily="34" charset="0"/>
            </a:endParaRPr>
          </a:p>
          <a:p>
            <a:endParaRPr lang="en-AU" sz="1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97588" y="2892732"/>
            <a:ext cx="4248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Supercritical water lignin with: </a:t>
            </a:r>
          </a:p>
          <a:p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1) 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 and 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2) 30 </a:t>
            </a:r>
            <a:r>
              <a:rPr lang="en-GB" sz="1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wt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%.</a:t>
            </a:r>
          </a:p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Molecular weight: 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60.1 (</a:t>
            </a:r>
            <a:r>
              <a:rPr lang="de-D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kDa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A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Condensed" panose="020B0502040204020203" pitchFamily="34" charset="0"/>
            </a:endParaRPr>
          </a:p>
          <a:p>
            <a:endParaRPr lang="en-AU" sz="1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74885" y="2892732"/>
            <a:ext cx="4256239" cy="1688020"/>
            <a:chOff x="538802" y="2222391"/>
            <a:chExt cx="4256239" cy="1688020"/>
          </a:xfrm>
        </p:grpSpPr>
        <p:pic>
          <p:nvPicPr>
            <p:cNvPr id="37" name="Grafik 80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122"/>
            <a:stretch/>
          </p:blipFill>
          <p:spPr>
            <a:xfrm>
              <a:off x="538802" y="2222391"/>
              <a:ext cx="2133600" cy="1688020"/>
            </a:xfrm>
            <a:prstGeom prst="rect">
              <a:avLst/>
            </a:prstGeom>
          </p:spPr>
        </p:pic>
        <p:pic>
          <p:nvPicPr>
            <p:cNvPr id="39" name="Grafik 80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306"/>
            <a:stretch/>
          </p:blipFill>
          <p:spPr>
            <a:xfrm>
              <a:off x="2672402" y="2222391"/>
              <a:ext cx="2122639" cy="168802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378890" y="2222391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1</a:t>
              </a:r>
              <a:endParaRPr lang="en-AU" sz="16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01529" y="2222391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2</a:t>
              </a:r>
              <a:endParaRPr lang="en-AU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4139" y="4809540"/>
            <a:ext cx="4263449" cy="1591701"/>
            <a:chOff x="538802" y="4100169"/>
            <a:chExt cx="4263449" cy="1591701"/>
          </a:xfrm>
        </p:grpSpPr>
        <p:grpSp>
          <p:nvGrpSpPr>
            <p:cNvPr id="16" name="Group 15"/>
            <p:cNvGrpSpPr/>
            <p:nvPr/>
          </p:nvGrpSpPr>
          <p:grpSpPr>
            <a:xfrm>
              <a:off x="538802" y="4114550"/>
              <a:ext cx="4226590" cy="1577320"/>
              <a:chOff x="538802" y="4114550"/>
              <a:chExt cx="4226590" cy="1577320"/>
            </a:xfrm>
          </p:grpSpPr>
          <p:pic>
            <p:nvPicPr>
              <p:cNvPr id="1025" name="Grafik 79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544"/>
              <a:stretch/>
            </p:blipFill>
            <p:spPr bwMode="auto">
              <a:xfrm>
                <a:off x="538802" y="4114550"/>
                <a:ext cx="2139181" cy="157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Grafik 79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088"/>
              <a:stretch/>
            </p:blipFill>
            <p:spPr bwMode="auto">
              <a:xfrm>
                <a:off x="2663070" y="4114550"/>
                <a:ext cx="2102322" cy="15757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2" name="TextBox 41"/>
            <p:cNvSpPr txBox="1"/>
            <p:nvPr/>
          </p:nvSpPr>
          <p:spPr>
            <a:xfrm>
              <a:off x="4514219" y="4100169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2</a:t>
              </a:r>
              <a:endParaRPr lang="en-AU" sz="16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4590" y="4100169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1</a:t>
              </a:r>
              <a:endParaRPr lang="en-AU" sz="1600" dirty="0"/>
            </a:p>
          </p:txBody>
        </p:sp>
      </p:grpSp>
      <p:sp>
        <p:nvSpPr>
          <p:cNvPr id="33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128514" y="1249526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I</a:t>
            </a:r>
            <a:r>
              <a:rPr lang="en-US" sz="1800" dirty="0" smtClean="0"/>
              <a:t>nfluence </a:t>
            </a:r>
            <a:r>
              <a:rPr lang="en-US" sz="1800" dirty="0"/>
              <a:t>of molecular weight (thermal stability) on melt strength is more pronounced at higher lignin </a:t>
            </a:r>
            <a:r>
              <a:rPr lang="en-US" sz="1800" dirty="0" smtClean="0"/>
              <a:t>concentration.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i="1" dirty="0" smtClean="0"/>
              <a:t>Higher molecular weight </a:t>
            </a:r>
            <a:r>
              <a:rPr lang="en-US" sz="1800" i="1" dirty="0" smtClean="0">
                <a:sym typeface="Wingdings" panose="05000000000000000000" pitchFamily="2" charset="2"/>
              </a:rPr>
              <a:t> Higher melt strength   More stable cellular structure </a:t>
            </a:r>
            <a:endParaRPr lang="en-AU" i="1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71800" y="4941168"/>
            <a:ext cx="72008" cy="3784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995936" y="2896537"/>
            <a:ext cx="72008" cy="3784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570155" y="5401910"/>
            <a:ext cx="197829" cy="255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88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err="1"/>
              <a:t>Cellular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pic>
        <p:nvPicPr>
          <p:cNvPr id="27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00" y="3127557"/>
            <a:ext cx="4007075" cy="3005307"/>
          </a:xfrm>
          <a:prstGeom prst="rect">
            <a:avLst/>
          </a:prstGeom>
        </p:spPr>
      </p:pic>
      <p:pic>
        <p:nvPicPr>
          <p:cNvPr id="28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25" y="3127556"/>
            <a:ext cx="4007075" cy="3005307"/>
          </a:xfrm>
          <a:prstGeom prst="rect">
            <a:avLst/>
          </a:prstGeom>
        </p:spPr>
      </p:pic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22176" y="1340768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0" algn="just">
              <a:lnSpc>
                <a:spcPct val="150000"/>
              </a:lnSpc>
              <a:buNone/>
              <a:tabLst>
                <a:tab pos="1528763" algn="l"/>
              </a:tabLst>
            </a:pPr>
            <a:endParaRPr lang="de-DE" sz="1800" dirty="0" smtClean="0"/>
          </a:p>
        </p:txBody>
      </p:sp>
      <p:sp>
        <p:nvSpPr>
          <p:cNvPr id="31" name="Textfeld 10"/>
          <p:cNvSpPr txBox="1"/>
          <p:nvPr/>
        </p:nvSpPr>
        <p:spPr>
          <a:xfrm>
            <a:off x="5262590" y="2664779"/>
            <a:ext cx="3064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Hydrolytic 1: moisture 1.9 </a:t>
            </a:r>
            <a:r>
              <a:rPr lang="en-US" dirty="0" err="1" smtClean="0"/>
              <a:t>wt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32" name="Rechteck 12"/>
          <p:cNvSpPr/>
          <p:nvPr/>
        </p:nvSpPr>
        <p:spPr>
          <a:xfrm>
            <a:off x="1043608" y="2666982"/>
            <a:ext cx="3064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Hydrolytic 2: moisture 4.8 </a:t>
            </a:r>
            <a:r>
              <a:rPr lang="en-US" dirty="0" err="1" smtClean="0"/>
              <a:t>wt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128514" y="1249526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 Lignin </a:t>
            </a:r>
            <a:r>
              <a:rPr lang="en-US" sz="1800" dirty="0"/>
              <a:t>PLA foams with the same lignin concentration 20 </a:t>
            </a:r>
            <a:r>
              <a:rPr lang="en-US" sz="1800" dirty="0" err="1"/>
              <a:t>wt</a:t>
            </a:r>
            <a:r>
              <a:rPr lang="en-US" sz="1800" dirty="0" smtClean="0"/>
              <a:t>%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Higher moisture content </a:t>
            </a:r>
            <a:r>
              <a:rPr lang="en-US" sz="1800" dirty="0" smtClean="0">
                <a:sym typeface="Wingdings" panose="05000000000000000000" pitchFamily="2" charset="2"/>
              </a:rPr>
              <a:t> Heterogeneous cellular structure </a:t>
            </a:r>
            <a:endParaRPr lang="en-US" sz="1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547664" y="3529465"/>
            <a:ext cx="395191" cy="2551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779912" y="3784654"/>
            <a:ext cx="72008" cy="3784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233209"/>
              </p:ext>
            </p:extLst>
          </p:nvPr>
        </p:nvGraphicFramePr>
        <p:xfrm>
          <a:off x="109232" y="2475958"/>
          <a:ext cx="7059514" cy="386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-314559" y="2022280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i="1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170284" y="1269843"/>
            <a:ext cx="69994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The Lignin PLA foams had an average densities of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0.19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g/cm³.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Higher </a:t>
            </a:r>
            <a:r>
              <a:rPr lang="en-GB" dirty="0" err="1" smtClean="0"/>
              <a:t>klason</a:t>
            </a:r>
            <a:r>
              <a:rPr lang="en-GB" dirty="0" smtClean="0"/>
              <a:t> content </a:t>
            </a:r>
            <a:r>
              <a:rPr lang="en-GB" dirty="0" smtClean="0">
                <a:sym typeface="Wingdings" panose="05000000000000000000" pitchFamily="2" charset="2"/>
              </a:rPr>
              <a:t> lower density </a:t>
            </a:r>
          </a:p>
          <a:p>
            <a:pPr>
              <a:lnSpc>
                <a:spcPct val="150000"/>
              </a:lnSpc>
            </a:pPr>
            <a:r>
              <a:rPr lang="de-DE" i="1" dirty="0" err="1" smtClean="0"/>
              <a:t>Rarrange</a:t>
            </a:r>
            <a:r>
              <a:rPr lang="de-DE" i="1" dirty="0" smtClean="0"/>
              <a:t> </a:t>
            </a:r>
            <a:r>
              <a:rPr lang="de-DE" i="1" dirty="0"/>
              <a:t>in </a:t>
            </a:r>
            <a:r>
              <a:rPr lang="de-DE" i="1" dirty="0" err="1"/>
              <a:t>respect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klason</a:t>
            </a:r>
            <a:r>
              <a:rPr lang="de-DE" i="1" dirty="0"/>
              <a:t> </a:t>
            </a:r>
            <a:r>
              <a:rPr lang="de-DE" i="1" dirty="0" err="1"/>
              <a:t>content</a:t>
            </a:r>
            <a:r>
              <a:rPr lang="de-DE" i="1" dirty="0"/>
              <a:t> </a:t>
            </a:r>
            <a:endParaRPr lang="en-AU" i="1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248905" y="2319454"/>
            <a:ext cx="1760438" cy="1877471"/>
            <a:chOff x="7307630" y="2778726"/>
            <a:chExt cx="1760438" cy="1877471"/>
          </a:xfrm>
        </p:grpSpPr>
        <p:sp>
          <p:nvSpPr>
            <p:cNvPr id="33" name="Textfeld 6"/>
            <p:cNvSpPr txBox="1"/>
            <p:nvPr/>
          </p:nvSpPr>
          <p:spPr>
            <a:xfrm>
              <a:off x="7307630" y="2787886"/>
              <a:ext cx="685801" cy="26545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25" dirty="0" smtClean="0">
                  <a:latin typeface="Palatino Linotype" panose="02040502050505030304" pitchFamily="18" charset="0"/>
                </a:rPr>
                <a:t>H1</a:t>
              </a:r>
              <a:endParaRPr lang="en-US" sz="1125" dirty="0">
                <a:latin typeface="Palatino Linotype" panose="02040502050505030304" pitchFamily="18" charset="0"/>
              </a:endParaRPr>
            </a:p>
          </p:txBody>
        </p:sp>
        <p:sp>
          <p:nvSpPr>
            <p:cNvPr id="34" name="Textfeld 8"/>
            <p:cNvSpPr txBox="1"/>
            <p:nvPr/>
          </p:nvSpPr>
          <p:spPr>
            <a:xfrm>
              <a:off x="7325038" y="3185278"/>
              <a:ext cx="685801" cy="26545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25" dirty="0" smtClean="0">
                  <a:latin typeface="Palatino Linotype" panose="02040502050505030304" pitchFamily="18" charset="0"/>
                </a:rPr>
                <a:t>H2</a:t>
              </a:r>
              <a:endParaRPr lang="de-DE" sz="1125" dirty="0">
                <a:latin typeface="Palatino Linotype" panose="02040502050505030304" pitchFamily="18" charset="0"/>
              </a:endParaRPr>
            </a:p>
          </p:txBody>
        </p:sp>
        <p:sp>
          <p:nvSpPr>
            <p:cNvPr id="35" name="Textfeld 9"/>
            <p:cNvSpPr txBox="1"/>
            <p:nvPr/>
          </p:nvSpPr>
          <p:spPr>
            <a:xfrm>
              <a:off x="7332783" y="4384492"/>
              <a:ext cx="685801" cy="26545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25" dirty="0" smtClean="0">
                  <a:latin typeface="Palatino Linotype" panose="02040502050505030304" pitchFamily="18" charset="0"/>
                </a:rPr>
                <a:t>S</a:t>
              </a:r>
              <a:endParaRPr lang="en-US" sz="1125" dirty="0">
                <a:latin typeface="Palatino Linotype" panose="02040502050505030304" pitchFamily="18" charset="0"/>
              </a:endParaRPr>
            </a:p>
          </p:txBody>
        </p:sp>
        <p:sp>
          <p:nvSpPr>
            <p:cNvPr id="36" name="Textfeld 12"/>
            <p:cNvSpPr txBox="1"/>
            <p:nvPr/>
          </p:nvSpPr>
          <p:spPr>
            <a:xfrm>
              <a:off x="7325038" y="3595678"/>
              <a:ext cx="685801" cy="265457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25" dirty="0" smtClean="0">
                  <a:latin typeface="Palatino Linotype" panose="02040502050505030304" pitchFamily="18" charset="0"/>
                </a:rPr>
                <a:t>SW</a:t>
              </a:r>
              <a:endParaRPr lang="de-DE" sz="1125" dirty="0">
                <a:latin typeface="Palatino Linotype" panose="02040502050505030304" pitchFamily="18" charset="0"/>
              </a:endParaRPr>
            </a:p>
          </p:txBody>
        </p:sp>
        <p:sp>
          <p:nvSpPr>
            <p:cNvPr id="37" name="Textfeld 13"/>
            <p:cNvSpPr txBox="1"/>
            <p:nvPr/>
          </p:nvSpPr>
          <p:spPr>
            <a:xfrm>
              <a:off x="7325038" y="3992148"/>
              <a:ext cx="685801" cy="265457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25" dirty="0" smtClean="0">
                  <a:latin typeface="Palatino Linotype" panose="02040502050505030304" pitchFamily="18" charset="0"/>
                </a:rPr>
                <a:t>L</a:t>
              </a:r>
              <a:endParaRPr lang="en-US" sz="1125" dirty="0">
                <a:latin typeface="Palatino Linotype" panose="02040502050505030304" pitchFamily="18" charset="0"/>
              </a:endParaRPr>
            </a:p>
          </p:txBody>
        </p:sp>
        <p:sp>
          <p:nvSpPr>
            <p:cNvPr id="38" name="Rechteck 15"/>
            <p:cNvSpPr/>
            <p:nvPr/>
          </p:nvSpPr>
          <p:spPr>
            <a:xfrm>
              <a:off x="7956376" y="2778726"/>
              <a:ext cx="89319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100" b="1" dirty="0" err="1" smtClean="0"/>
                <a:t>Hydrolytic</a:t>
              </a:r>
              <a:r>
                <a:rPr lang="de-DE" sz="1100" b="1" dirty="0" smtClean="0"/>
                <a:t> 1</a:t>
              </a:r>
              <a:endParaRPr lang="en-US" sz="1100" b="1" dirty="0"/>
            </a:p>
          </p:txBody>
        </p:sp>
        <p:sp>
          <p:nvSpPr>
            <p:cNvPr id="39" name="Rechteck 16"/>
            <p:cNvSpPr/>
            <p:nvPr/>
          </p:nvSpPr>
          <p:spPr>
            <a:xfrm>
              <a:off x="7978917" y="3161875"/>
              <a:ext cx="89319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100" b="1" dirty="0" err="1" smtClean="0"/>
                <a:t>Hydrolytic</a:t>
              </a:r>
              <a:r>
                <a:rPr lang="de-DE" sz="1100" b="1" dirty="0" smtClean="0"/>
                <a:t> 2</a:t>
              </a:r>
              <a:endParaRPr lang="en-US" sz="1100" b="1" dirty="0"/>
            </a:p>
          </p:txBody>
        </p:sp>
        <p:sp>
          <p:nvSpPr>
            <p:cNvPr id="40" name="Rechteck 17"/>
            <p:cNvSpPr/>
            <p:nvPr/>
          </p:nvSpPr>
          <p:spPr>
            <a:xfrm>
              <a:off x="8015746" y="3515356"/>
              <a:ext cx="94769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/>
                <a:t>Supercritical </a:t>
              </a:r>
            </a:p>
            <a:p>
              <a:r>
                <a:rPr lang="en-US" sz="1100" b="1" dirty="0"/>
                <a:t>water</a:t>
              </a:r>
            </a:p>
          </p:txBody>
        </p:sp>
        <p:sp>
          <p:nvSpPr>
            <p:cNvPr id="41" name="Rechteck 18"/>
            <p:cNvSpPr/>
            <p:nvPr/>
          </p:nvSpPr>
          <p:spPr>
            <a:xfrm>
              <a:off x="8019383" y="4020349"/>
              <a:ext cx="104868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100" b="1" dirty="0"/>
                <a:t>Lignosulfonate</a:t>
              </a:r>
              <a:endParaRPr lang="en-US" sz="1100" b="1" dirty="0"/>
            </a:p>
          </p:txBody>
        </p:sp>
        <p:sp>
          <p:nvSpPr>
            <p:cNvPr id="42" name="Rechteck 21"/>
            <p:cNvSpPr/>
            <p:nvPr/>
          </p:nvSpPr>
          <p:spPr>
            <a:xfrm>
              <a:off x="8056585" y="4394587"/>
              <a:ext cx="47160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100" b="1" dirty="0"/>
                <a:t>Soda</a:t>
              </a:r>
              <a:endParaRPr lang="en-US" sz="1100" b="1" dirty="0"/>
            </a:p>
          </p:txBody>
        </p:sp>
      </p:grpSp>
      <p:sp>
        <p:nvSpPr>
          <p:cNvPr id="87" name="TextBox 1"/>
          <p:cNvSpPr txBox="1"/>
          <p:nvPr/>
        </p:nvSpPr>
        <p:spPr>
          <a:xfrm>
            <a:off x="7010253" y="4526088"/>
            <a:ext cx="914400" cy="9144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/>
              <a:t>10: 10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/>
              <a:t>foam</a:t>
            </a:r>
            <a:r>
              <a:rPr lang="de-DE" sz="1200" b="1" dirty="0"/>
              <a:t> </a:t>
            </a:r>
            <a:endParaRPr lang="de-DE" sz="1200" b="1" dirty="0" smtClean="0"/>
          </a:p>
          <a:p>
            <a:r>
              <a:rPr lang="de-DE" sz="1200" b="1" dirty="0" smtClean="0"/>
              <a:t>20</a:t>
            </a:r>
            <a:r>
              <a:rPr lang="de-DE" sz="1200" b="1" dirty="0"/>
              <a:t>: </a:t>
            </a:r>
            <a:r>
              <a:rPr lang="de-DE" sz="1200" b="1" dirty="0" smtClean="0"/>
              <a:t>20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 smtClean="0"/>
              <a:t>foam</a:t>
            </a:r>
            <a:endParaRPr lang="de-DE" sz="1200" b="1" dirty="0" smtClean="0"/>
          </a:p>
          <a:p>
            <a:r>
              <a:rPr lang="de-DE" sz="1200" b="1" dirty="0" smtClean="0"/>
              <a:t>30</a:t>
            </a:r>
            <a:r>
              <a:rPr lang="de-DE" sz="1200" b="1" dirty="0"/>
              <a:t>: </a:t>
            </a:r>
            <a:r>
              <a:rPr lang="de-DE" sz="1200" b="1" dirty="0" smtClean="0"/>
              <a:t>30 </a:t>
            </a:r>
            <a:r>
              <a:rPr lang="de-DE" sz="1200" b="1" dirty="0" err="1"/>
              <a:t>wt</a:t>
            </a:r>
            <a:r>
              <a:rPr lang="de-DE" sz="1200" b="1" dirty="0"/>
              <a:t>% </a:t>
            </a:r>
            <a:r>
              <a:rPr lang="de-DE" sz="1200" b="1" dirty="0" err="1"/>
              <a:t>lignin</a:t>
            </a:r>
            <a:r>
              <a:rPr lang="de-DE" sz="1200" b="1" dirty="0"/>
              <a:t> in PLA </a:t>
            </a:r>
            <a:r>
              <a:rPr lang="de-DE" sz="1200" b="1" dirty="0" err="1"/>
              <a:t>foam</a:t>
            </a:r>
            <a:r>
              <a:rPr lang="de-DE" sz="1200" b="1" dirty="0"/>
              <a:t> </a:t>
            </a:r>
            <a:endParaRPr lang="en-AU" sz="1200" b="1" dirty="0"/>
          </a:p>
          <a:p>
            <a:r>
              <a:rPr lang="de-DE" dirty="0" smtClean="0"/>
              <a:t>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438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5040112" cy="431949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err="1" smtClean="0"/>
              <a:t>Flammability</a:t>
            </a:r>
            <a:endParaRPr lang="de-DE" dirty="0"/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0" y="6597353"/>
            <a:ext cx="8748464" cy="253916"/>
          </a:xfrm>
        </p:spPr>
        <p:txBody>
          <a:bodyPr/>
          <a:lstStyle/>
          <a:p>
            <a:r>
              <a:rPr lang="en-US" dirty="0" smtClean="0"/>
              <a:t>* </a:t>
            </a:r>
            <a:r>
              <a:rPr lang="en-US" dirty="0" err="1" smtClean="0"/>
              <a:t>Mandlekar</a:t>
            </a:r>
            <a:r>
              <a:rPr lang="en-US" dirty="0" smtClean="0"/>
              <a:t> </a:t>
            </a:r>
            <a:r>
              <a:rPr lang="en-US" dirty="0"/>
              <a:t>(2018). An Overview on the Use of Lignin and Its Derivatives in </a:t>
            </a:r>
            <a:r>
              <a:rPr lang="en-US" dirty="0" smtClean="0"/>
              <a:t>Fire Retardant </a:t>
            </a:r>
            <a:r>
              <a:rPr lang="en-US" dirty="0"/>
              <a:t>Polymer Systems. In Lignin-Trends and Applications. </a:t>
            </a:r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22176" y="1340768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tabLst>
                <a:tab pos="1528763" algn="l"/>
              </a:tabLst>
            </a:pPr>
            <a:r>
              <a:rPr lang="en-US" sz="1800" dirty="0" smtClean="0"/>
              <a:t>lignin </a:t>
            </a:r>
            <a:r>
              <a:rPr lang="en-US" sz="1800" dirty="0"/>
              <a:t>can be considered a bio-flame retardant owning to its </a:t>
            </a:r>
            <a:r>
              <a:rPr lang="en-US" sz="1800" i="1" dirty="0"/>
              <a:t>char formation </a:t>
            </a:r>
            <a:r>
              <a:rPr lang="en-US" sz="1800" dirty="0"/>
              <a:t>of </a:t>
            </a:r>
            <a:r>
              <a:rPr lang="en-US" sz="1800" dirty="0" smtClean="0"/>
              <a:t>35-40% *</a:t>
            </a:r>
            <a:endParaRPr lang="en-US" sz="1800" dirty="0"/>
          </a:p>
          <a:p>
            <a:pPr marL="0" indent="0" algn="just">
              <a:lnSpc>
                <a:spcPct val="150000"/>
              </a:lnSpc>
              <a:buNone/>
              <a:tabLst>
                <a:tab pos="1528763" algn="l"/>
              </a:tabLst>
            </a:pPr>
            <a:r>
              <a:rPr lang="en-US" sz="1800" dirty="0"/>
              <a:t>during combustion. </a:t>
            </a:r>
          </a:p>
          <a:p>
            <a:pPr marL="0" indent="0" algn="just">
              <a:lnSpc>
                <a:spcPct val="150000"/>
              </a:lnSpc>
              <a:buNone/>
              <a:tabLst>
                <a:tab pos="1528763" algn="l"/>
              </a:tabLst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formed charred layers protect the underlying materials from rephrase </a:t>
            </a:r>
          </a:p>
          <a:p>
            <a:pPr marL="0" indent="0" algn="just">
              <a:lnSpc>
                <a:spcPct val="150000"/>
              </a:lnSpc>
              <a:buNone/>
              <a:tabLst>
                <a:tab pos="1528763" algn="l"/>
              </a:tabLst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transferred heat and flame and act as a physical barrier. </a:t>
            </a:r>
            <a:endParaRPr lang="en-A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Grafik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4" t="50795" r="25613" b="5692"/>
          <a:stretch/>
        </p:blipFill>
        <p:spPr>
          <a:xfrm>
            <a:off x="8283435" y="3691873"/>
            <a:ext cx="434478" cy="1647395"/>
          </a:xfrm>
          <a:prstGeom prst="rect">
            <a:avLst/>
          </a:prstGeom>
        </p:spPr>
      </p:pic>
      <p:pic>
        <p:nvPicPr>
          <p:cNvPr id="27" name="Grafik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0" t="9912" r="58459" b="51118"/>
          <a:stretch/>
        </p:blipFill>
        <p:spPr>
          <a:xfrm rot="5400000">
            <a:off x="6618630" y="3719959"/>
            <a:ext cx="1659556" cy="1591223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537723"/>
              </p:ext>
            </p:extLst>
          </p:nvPr>
        </p:nvGraphicFramePr>
        <p:xfrm>
          <a:off x="598244" y="3691874"/>
          <a:ext cx="5413916" cy="20116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706958">
                  <a:extLst>
                    <a:ext uri="{9D8B030D-6E8A-4147-A177-3AD203B41FA5}">
                      <a16:colId xmlns:a16="http://schemas.microsoft.com/office/drawing/2014/main" val="4218120075"/>
                    </a:ext>
                  </a:extLst>
                </a:gridCol>
                <a:gridCol w="2706958">
                  <a:extLst>
                    <a:ext uri="{9D8B030D-6E8A-4147-A177-3AD203B41FA5}">
                      <a16:colId xmlns:a16="http://schemas.microsoft.com/office/drawing/2014/main" val="2222468649"/>
                    </a:ext>
                  </a:extLst>
                </a:gridCol>
              </a:tblGrid>
              <a:tr h="888439">
                <a:tc>
                  <a:txBody>
                    <a:bodyPr/>
                    <a:lstStyle/>
                    <a:p>
                      <a:r>
                        <a:rPr lang="de-DE" b="0" dirty="0" smtClean="0"/>
                        <a:t>Sample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Flame spread speed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(</a:t>
                      </a:r>
                      <a:r>
                        <a:rPr lang="en-AU" b="0" dirty="0" smtClean="0"/>
                        <a:t>mm/min)</a:t>
                      </a:r>
                    </a:p>
                    <a:p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739362"/>
                  </a:ext>
                </a:extLst>
              </a:tr>
              <a:tr h="360312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Pure PLA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17.4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278311"/>
                  </a:ext>
                </a:extLst>
              </a:tr>
              <a:tr h="360312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10% </a:t>
                      </a:r>
                      <a:r>
                        <a:rPr lang="de-DE" sz="1600" dirty="0" err="1" smtClean="0"/>
                        <a:t>hydrolytic</a:t>
                      </a:r>
                      <a:r>
                        <a:rPr lang="de-DE" sz="1600" baseline="0" dirty="0" smtClean="0"/>
                        <a:t> 1 </a:t>
                      </a:r>
                      <a:r>
                        <a:rPr lang="de-DE" sz="1600" baseline="0" dirty="0" err="1" smtClean="0"/>
                        <a:t>lignin</a:t>
                      </a:r>
                      <a:r>
                        <a:rPr lang="de-DE" sz="1600" baseline="0" dirty="0" smtClean="0"/>
                        <a:t> 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12 .0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266937"/>
                  </a:ext>
                </a:extLst>
              </a:tr>
              <a:tr h="360312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30% </a:t>
                      </a:r>
                      <a:r>
                        <a:rPr lang="de-DE" sz="1600" dirty="0" err="1" smtClean="0"/>
                        <a:t>hydrolytic</a:t>
                      </a:r>
                      <a:r>
                        <a:rPr lang="de-DE" sz="1600" baseline="0" dirty="0" smtClean="0"/>
                        <a:t> 1 </a:t>
                      </a:r>
                      <a:r>
                        <a:rPr lang="de-DE" sz="1600" baseline="0" dirty="0" err="1" smtClean="0"/>
                        <a:t>lignin</a:t>
                      </a:r>
                      <a:r>
                        <a:rPr lang="de-DE" sz="1600" baseline="0" dirty="0" smtClean="0"/>
                        <a:t> 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3.6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734373"/>
                  </a:ext>
                </a:extLst>
              </a:tr>
            </a:tbl>
          </a:graphicData>
        </a:graphic>
      </p:graphicFrame>
      <p:sp>
        <p:nvSpPr>
          <p:cNvPr id="22" name="Textfeld 10"/>
          <p:cNvSpPr txBox="1"/>
          <p:nvPr/>
        </p:nvSpPr>
        <p:spPr>
          <a:xfrm>
            <a:off x="6613382" y="533557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Charring behavior of 30 </a:t>
            </a:r>
            <a:r>
              <a:rPr lang="en-US" sz="1200" b="1" dirty="0" err="1" smtClean="0"/>
              <a:t>wt</a:t>
            </a:r>
            <a:r>
              <a:rPr lang="en-US" sz="1200" b="1" dirty="0" smtClean="0"/>
              <a:t> % lignin </a:t>
            </a:r>
          </a:p>
          <a:p>
            <a:r>
              <a:rPr lang="en-US" sz="1200" b="1" dirty="0" smtClean="0"/>
              <a:t>PLA foams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80954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5904208" cy="431949"/>
          </a:xfrm>
        </p:spPr>
        <p:txBody>
          <a:bodyPr/>
          <a:lstStyle/>
          <a:p>
            <a:r>
              <a:rPr lang="de-DE" dirty="0" err="1"/>
              <a:t>Porous</a:t>
            </a:r>
            <a:r>
              <a:rPr lang="de-DE" dirty="0"/>
              <a:t> </a:t>
            </a:r>
            <a:r>
              <a:rPr lang="de-DE" dirty="0" err="1"/>
              <a:t>Lignous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Materials 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414"/>
          <a:stretch/>
        </p:blipFill>
        <p:spPr bwMode="auto">
          <a:xfrm>
            <a:off x="-468560" y="1772817"/>
            <a:ext cx="986101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" t="48627" r="-2299" b="-351"/>
          <a:stretch/>
        </p:blipFill>
        <p:spPr bwMode="auto">
          <a:xfrm>
            <a:off x="-180528" y="4005064"/>
            <a:ext cx="986101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954" y="2924945"/>
            <a:ext cx="19240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7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/>
              <a:t>: </a:t>
            </a:r>
            <a:r>
              <a:rPr lang="de-DE" dirty="0" err="1"/>
              <a:t>Cellular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6948264" cy="415498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* 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C.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Neagu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‘The potential of wood fibers as reinforcement in cellular biopolymers’,  (2012)</a:t>
            </a:r>
          </a:p>
          <a:p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22176" y="1340768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i="1" dirty="0" smtClean="0"/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8" y="1883417"/>
            <a:ext cx="8363229" cy="4702194"/>
          </a:xfrm>
          <a:prstGeom prst="rect">
            <a:avLst/>
          </a:prstGeom>
        </p:spPr>
      </p:pic>
      <p:sp>
        <p:nvSpPr>
          <p:cNvPr id="6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167598" y="1052736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Lignin provides better foaming in comparison with wood fibers *. </a:t>
            </a:r>
          </a:p>
          <a:p>
            <a:pPr marL="0" indent="0" algn="just">
              <a:lnSpc>
                <a:spcPct val="200000"/>
              </a:lnSpc>
              <a:buNone/>
            </a:pPr>
            <a:endParaRPr lang="en-US" sz="1800" dirty="0" smtClean="0"/>
          </a:p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en-AU" i="1" dirty="0" smtClean="0"/>
          </a:p>
        </p:txBody>
      </p:sp>
    </p:spTree>
    <p:extLst>
      <p:ext uri="{BB962C8B-B14F-4D97-AF65-F5344CB8AC3E}">
        <p14:creationId xmlns:p14="http://schemas.microsoft.com/office/powerpoint/2010/main" val="307422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4179"/>
                </a:solidFill>
              </a:rPr>
              <a:t>Outlook: Extrusion process assisted by carbon dioxide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628800"/>
            <a:ext cx="228600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3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 smtClean="0"/>
              <a:t>Key Parameters: 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35497" y="6597352"/>
            <a:ext cx="8794020" cy="230832"/>
          </a:xfrm>
        </p:spPr>
        <p:txBody>
          <a:bodyPr/>
          <a:lstStyle/>
          <a:p>
            <a:r>
              <a:rPr lang="en-AU" sz="900" dirty="0"/>
              <a:t>M. </a:t>
            </a:r>
            <a:r>
              <a:rPr lang="en-AU" sz="900" dirty="0" err="1"/>
              <a:t>Sauceau</a:t>
            </a:r>
            <a:r>
              <a:rPr lang="en-AU" sz="900" dirty="0"/>
              <a:t>, J. </a:t>
            </a:r>
            <a:r>
              <a:rPr lang="en-AU" sz="900" dirty="0" err="1"/>
              <a:t>Fages</a:t>
            </a:r>
            <a:r>
              <a:rPr lang="en-AU" sz="900" dirty="0"/>
              <a:t>, A. Common, C. </a:t>
            </a:r>
            <a:r>
              <a:rPr lang="en-AU" sz="900" dirty="0" err="1"/>
              <a:t>Nikitine</a:t>
            </a:r>
            <a:r>
              <a:rPr lang="en-AU" sz="900" dirty="0"/>
              <a:t>, and E. </a:t>
            </a:r>
            <a:r>
              <a:rPr lang="en-AU" sz="900" dirty="0" err="1"/>
              <a:t>Rodier</a:t>
            </a:r>
            <a:r>
              <a:rPr lang="en-AU" sz="900" dirty="0"/>
              <a:t>, “New challenges in polymer foaming: A review of extrusion processes assisted by supercritical carbon dioxide,”</a:t>
            </a:r>
            <a:endParaRPr lang="de-DE" sz="900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en-US" sz="1800" b="1" dirty="0" smtClean="0">
                <a:solidFill>
                  <a:schemeClr val="tx2"/>
                </a:solidFill>
              </a:rPr>
              <a:t>Nucleation mechanism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i="1" dirty="0"/>
              <a:t>Lower </a:t>
            </a:r>
            <a:r>
              <a:rPr lang="en-US" sz="1800" i="1" dirty="0" err="1"/>
              <a:t>gibbs</a:t>
            </a:r>
            <a:r>
              <a:rPr lang="en-US" sz="1800" i="1" dirty="0"/>
              <a:t> energy </a:t>
            </a:r>
            <a:r>
              <a:rPr lang="en-US" sz="1800" i="1" dirty="0">
                <a:sym typeface="Wingdings" panose="05000000000000000000" pitchFamily="2" charset="2"/>
              </a:rPr>
              <a:t> higher </a:t>
            </a:r>
            <a:r>
              <a:rPr lang="en-US" sz="1800" i="1" dirty="0" smtClean="0">
                <a:sym typeface="Wingdings" panose="05000000000000000000" pitchFamily="2" charset="2"/>
              </a:rPr>
              <a:t>nucleation:</a:t>
            </a:r>
          </a:p>
          <a:p>
            <a:pPr algn="just">
              <a:lnSpc>
                <a:spcPct val="200000"/>
              </a:lnSpc>
            </a:pPr>
            <a:r>
              <a:rPr lang="en-US" sz="1800" i="1" dirty="0" smtClean="0">
                <a:sym typeface="Wingdings" panose="05000000000000000000" pitchFamily="2" charset="2"/>
              </a:rPr>
              <a:t> </a:t>
            </a:r>
            <a:r>
              <a:rPr lang="en-US" sz="1800" i="1" dirty="0" err="1" smtClean="0">
                <a:sym typeface="Wingdings" panose="05000000000000000000" pitchFamily="2" charset="2"/>
              </a:rPr>
              <a:t>gibbs</a:t>
            </a:r>
            <a:r>
              <a:rPr lang="en-US" sz="1800" i="1" dirty="0" smtClean="0">
                <a:sym typeface="Wingdings" panose="05000000000000000000" pitchFamily="2" charset="2"/>
              </a:rPr>
              <a:t> energy changed with CO</a:t>
            </a:r>
            <a:r>
              <a:rPr lang="en-US" sz="1800" i="1" baseline="-25000" dirty="0" smtClean="0">
                <a:sym typeface="Wingdings" panose="05000000000000000000" pitchFamily="2" charset="2"/>
              </a:rPr>
              <a:t>2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i="1" dirty="0" smtClean="0"/>
              <a:t>(lower than solubility limit, Homogenous nucleation)</a:t>
            </a:r>
          </a:p>
          <a:p>
            <a:pPr marL="0" indent="0" algn="just">
              <a:lnSpc>
                <a:spcPct val="200000"/>
              </a:lnSpc>
              <a:buNone/>
            </a:pPr>
            <a:endParaRPr lang="en-US" sz="1800" i="1" baseline="-25000" dirty="0" smtClean="0"/>
          </a:p>
          <a:p>
            <a:pPr algn="just">
              <a:lnSpc>
                <a:spcPct val="200000"/>
              </a:lnSpc>
            </a:pPr>
            <a:r>
              <a:rPr lang="en-US" sz="1800" i="1" dirty="0">
                <a:sym typeface="Wingdings" panose="05000000000000000000" pitchFamily="2" charset="2"/>
              </a:rPr>
              <a:t> </a:t>
            </a:r>
            <a:r>
              <a:rPr lang="en-US" sz="1800" i="1" dirty="0" err="1">
                <a:sym typeface="Wingdings" panose="05000000000000000000" pitchFamily="2" charset="2"/>
              </a:rPr>
              <a:t>gibbs</a:t>
            </a:r>
            <a:r>
              <a:rPr lang="en-US" sz="1800" i="1" dirty="0">
                <a:sym typeface="Wingdings" panose="05000000000000000000" pitchFamily="2" charset="2"/>
              </a:rPr>
              <a:t> energy changed with </a:t>
            </a:r>
            <a:r>
              <a:rPr lang="en-US" sz="1800" i="1" dirty="0" smtClean="0">
                <a:sym typeface="Wingdings" panose="05000000000000000000" pitchFamily="2" charset="2"/>
              </a:rPr>
              <a:t>Lignin </a:t>
            </a:r>
            <a:endParaRPr lang="en-US" sz="1800" i="1" baseline="-25000" dirty="0">
              <a:sym typeface="Wingdings" panose="05000000000000000000" pitchFamily="2" charset="2"/>
            </a:endParaRPr>
          </a:p>
          <a:p>
            <a:pPr marL="358775" indent="0" algn="just">
              <a:lnSpc>
                <a:spcPct val="200000"/>
              </a:lnSpc>
              <a:buNone/>
            </a:pPr>
            <a:r>
              <a:rPr lang="en-US" sz="1800" dirty="0" smtClean="0"/>
              <a:t>Addition of term to describe nucleation by lignin </a:t>
            </a:r>
          </a:p>
          <a:p>
            <a:pPr marL="358775" indent="0" algn="just">
              <a:lnSpc>
                <a:spcPct val="200000"/>
              </a:lnSpc>
              <a:buNone/>
            </a:pPr>
            <a:r>
              <a:rPr lang="en-US" sz="1800" i="1" dirty="0" smtClean="0"/>
              <a:t>(Heterogeneous nucleation)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  <a:endParaRPr lang="en-US" sz="1800" b="1" baseline="-25000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550" y="1628800"/>
            <a:ext cx="3981450" cy="1247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086" y="4222445"/>
            <a:ext cx="26860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 smtClean="0"/>
              <a:t>Key Parameters: 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35497" y="6597352"/>
            <a:ext cx="8794020" cy="230832"/>
          </a:xfrm>
        </p:spPr>
        <p:txBody>
          <a:bodyPr/>
          <a:lstStyle/>
          <a:p>
            <a:r>
              <a:rPr lang="en-AU" sz="900" dirty="0"/>
              <a:t>M. </a:t>
            </a:r>
            <a:r>
              <a:rPr lang="en-AU" sz="900" dirty="0" err="1"/>
              <a:t>Sauceau</a:t>
            </a:r>
            <a:r>
              <a:rPr lang="en-AU" sz="900" dirty="0"/>
              <a:t>, J. </a:t>
            </a:r>
            <a:r>
              <a:rPr lang="en-AU" sz="900" dirty="0" err="1"/>
              <a:t>Fages</a:t>
            </a:r>
            <a:r>
              <a:rPr lang="en-AU" sz="900" dirty="0"/>
              <a:t>, A. Common, C. </a:t>
            </a:r>
            <a:r>
              <a:rPr lang="en-AU" sz="900" dirty="0" err="1"/>
              <a:t>Nikitine</a:t>
            </a:r>
            <a:r>
              <a:rPr lang="en-AU" sz="900" dirty="0"/>
              <a:t>, and E. </a:t>
            </a:r>
            <a:r>
              <a:rPr lang="en-AU" sz="900" dirty="0" err="1"/>
              <a:t>Rodier</a:t>
            </a:r>
            <a:r>
              <a:rPr lang="en-AU" sz="900" dirty="0"/>
              <a:t>, “New challenges in polymer foaming: A review of extrusion processes assisted by supercritical carbon dioxide,”</a:t>
            </a:r>
            <a:endParaRPr lang="de-DE" sz="900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en-US" sz="1800" b="1" dirty="0" smtClean="0">
                <a:solidFill>
                  <a:schemeClr val="tx2"/>
                </a:solidFill>
              </a:rPr>
              <a:t>Solubility of CO</a:t>
            </a:r>
            <a:r>
              <a:rPr lang="en-US" sz="1800" b="1" baseline="-25000" dirty="0" smtClean="0">
                <a:solidFill>
                  <a:schemeClr val="tx2"/>
                </a:solidFill>
              </a:rPr>
              <a:t>2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96" y="3226586"/>
            <a:ext cx="3981047" cy="29728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921" y="3531916"/>
            <a:ext cx="4492787" cy="2673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2077478"/>
            <a:ext cx="1204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Solubility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A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8331" y="2062035"/>
            <a:ext cx="2122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Interfacial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tension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A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84173" y="2062035"/>
            <a:ext cx="1792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Nucleation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rate</a:t>
            </a:r>
            <a:endParaRPr lang="en-A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2722996" y="2158948"/>
            <a:ext cx="532107" cy="20628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ight Arrow 12"/>
          <p:cNvSpPr/>
          <p:nvPr/>
        </p:nvSpPr>
        <p:spPr>
          <a:xfrm rot="16200000">
            <a:off x="5355031" y="2092950"/>
            <a:ext cx="532107" cy="20628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ight Arrow 13"/>
          <p:cNvSpPr/>
          <p:nvPr/>
        </p:nvSpPr>
        <p:spPr>
          <a:xfrm rot="16200000">
            <a:off x="1033402" y="2125205"/>
            <a:ext cx="532107" cy="20628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3092191" y="2766498"/>
            <a:ext cx="2288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Finer</a:t>
            </a:r>
            <a:r>
              <a:rPr lang="de-DE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pore</a:t>
            </a:r>
            <a:r>
              <a:rPr lang="de-DE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r>
              <a:rPr lang="de-DE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A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630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 smtClean="0"/>
              <a:t>Key Parameters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35497" y="6597352"/>
            <a:ext cx="8794020" cy="230832"/>
          </a:xfrm>
        </p:spPr>
        <p:txBody>
          <a:bodyPr/>
          <a:lstStyle/>
          <a:p>
            <a:r>
              <a:rPr lang="en-AU" sz="900" dirty="0"/>
              <a:t>M. </a:t>
            </a:r>
            <a:r>
              <a:rPr lang="en-AU" sz="900" dirty="0" err="1"/>
              <a:t>Sauceau</a:t>
            </a:r>
            <a:r>
              <a:rPr lang="en-AU" sz="900" dirty="0"/>
              <a:t>, J. </a:t>
            </a:r>
            <a:r>
              <a:rPr lang="en-AU" sz="900" dirty="0" err="1"/>
              <a:t>Fages</a:t>
            </a:r>
            <a:r>
              <a:rPr lang="en-AU" sz="900" dirty="0"/>
              <a:t>, A. Common, C. </a:t>
            </a:r>
            <a:r>
              <a:rPr lang="en-AU" sz="900" dirty="0" err="1"/>
              <a:t>Nikitine</a:t>
            </a:r>
            <a:r>
              <a:rPr lang="en-AU" sz="900" dirty="0"/>
              <a:t>, and E. </a:t>
            </a:r>
            <a:r>
              <a:rPr lang="en-AU" sz="900" dirty="0" err="1"/>
              <a:t>Rodier</a:t>
            </a:r>
            <a:r>
              <a:rPr lang="en-AU" sz="900" dirty="0"/>
              <a:t>, “New challenges in polymer foaming: A review of extrusion processes assisted by supercritical carbon dioxide,”</a:t>
            </a:r>
            <a:endParaRPr lang="de-DE" sz="900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en-US" sz="1800" b="1" dirty="0" smtClean="0">
                <a:solidFill>
                  <a:schemeClr val="tx2"/>
                </a:solidFill>
              </a:rPr>
              <a:t>Glass transition temperature (</a:t>
            </a:r>
            <a:r>
              <a:rPr lang="en-US" sz="1800" b="1" dirty="0" err="1" smtClean="0">
                <a:solidFill>
                  <a:schemeClr val="tx2"/>
                </a:solidFill>
              </a:rPr>
              <a:t>Tg</a:t>
            </a:r>
            <a:r>
              <a:rPr lang="en-US" sz="1800" b="1" dirty="0" smtClean="0">
                <a:solidFill>
                  <a:schemeClr val="tx2"/>
                </a:solidFill>
              </a:rPr>
              <a:t>) 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Faster pressure drop </a:t>
            </a:r>
            <a:r>
              <a:rPr lang="en-US" sz="1800" dirty="0" smtClean="0">
                <a:sym typeface="Wingdings" panose="05000000000000000000" pitchFamily="2" charset="2"/>
              </a:rPr>
              <a:t> faster increase in </a:t>
            </a:r>
            <a:r>
              <a:rPr lang="en-US" sz="1800" dirty="0" err="1" smtClean="0">
                <a:sym typeface="Wingdings" panose="05000000000000000000" pitchFamily="2" charset="2"/>
              </a:rPr>
              <a:t>Tg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Increase in high molecular weight lignin  faster increase in </a:t>
            </a:r>
            <a:r>
              <a:rPr lang="en-US" sz="1800" dirty="0" err="1" smtClean="0">
                <a:sym typeface="Wingdings" panose="05000000000000000000" pitchFamily="2" charset="2"/>
              </a:rPr>
              <a:t>Tg</a:t>
            </a:r>
            <a:endParaRPr lang="en-US" sz="1800" dirty="0" smtClean="0"/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6996" y="5903338"/>
            <a:ext cx="4948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Extrudates</a:t>
            </a:r>
            <a:r>
              <a:rPr lang="en-US" sz="1200" dirty="0" smtClean="0"/>
              <a:t> </a:t>
            </a:r>
            <a:r>
              <a:rPr lang="en-US" sz="1200" dirty="0"/>
              <a:t>oven dried at 70 ◦C; (a) </a:t>
            </a:r>
            <a:r>
              <a:rPr lang="en-US" sz="1200" dirty="0" smtClean="0"/>
              <a:t>control, (</a:t>
            </a:r>
            <a:r>
              <a:rPr lang="en-US" sz="1200" dirty="0"/>
              <a:t>b</a:t>
            </a:r>
            <a:r>
              <a:rPr lang="en-US" sz="1200" dirty="0" smtClean="0"/>
              <a:t>) </a:t>
            </a:r>
            <a:r>
              <a:rPr lang="en-US" sz="1200" dirty="0"/>
              <a:t>7% whey protein concentrate </a:t>
            </a:r>
            <a:endParaRPr lang="en-AU" dirty="0"/>
          </a:p>
        </p:txBody>
      </p:sp>
      <p:grpSp>
        <p:nvGrpSpPr>
          <p:cNvPr id="9" name="Group 8"/>
          <p:cNvGrpSpPr/>
          <p:nvPr/>
        </p:nvGrpSpPr>
        <p:grpSpPr>
          <a:xfrm>
            <a:off x="1235784" y="2967078"/>
            <a:ext cx="2642356" cy="2960674"/>
            <a:chOff x="1259632" y="2924944"/>
            <a:chExt cx="2642356" cy="29606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r="65607"/>
            <a:stretch/>
          </p:blipFill>
          <p:spPr>
            <a:xfrm>
              <a:off x="1259632" y="2924944"/>
              <a:ext cx="2642356" cy="296067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691680" y="3212976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a</a:t>
              </a:r>
              <a:endParaRPr lang="de-DE" sz="1600" dirty="0" smtClean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4835" y="3033627"/>
            <a:ext cx="2664296" cy="2960674"/>
            <a:chOff x="4256719" y="2924944"/>
            <a:chExt cx="2664296" cy="296067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5322"/>
            <a:stretch/>
          </p:blipFill>
          <p:spPr>
            <a:xfrm>
              <a:off x="4256719" y="2924944"/>
              <a:ext cx="2664296" cy="296067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432507" y="3212976"/>
              <a:ext cx="288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 smtClean="0"/>
                <a:t>b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253567" y="6180337"/>
            <a:ext cx="565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Analogy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/>
              <a:t> </a:t>
            </a:r>
            <a:r>
              <a:rPr lang="de-DE" b="1" dirty="0" err="1" smtClean="0"/>
              <a:t>use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lignin</a:t>
            </a:r>
            <a:r>
              <a:rPr lang="de-DE" b="1" dirty="0" smtClean="0"/>
              <a:t> </a:t>
            </a:r>
            <a:r>
              <a:rPr lang="de-DE" b="1" dirty="0" err="1" smtClean="0"/>
              <a:t>as</a:t>
            </a:r>
            <a:r>
              <a:rPr lang="de-DE" b="1" dirty="0" smtClean="0"/>
              <a:t> </a:t>
            </a:r>
            <a:r>
              <a:rPr lang="de-DE" b="1" dirty="0" err="1" smtClean="0"/>
              <a:t>stabilizing</a:t>
            </a:r>
            <a:r>
              <a:rPr lang="de-DE" b="1" dirty="0" smtClean="0"/>
              <a:t> </a:t>
            </a:r>
            <a:r>
              <a:rPr lang="de-DE" b="1" dirty="0" err="1" smtClean="0"/>
              <a:t>agent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enhance</a:t>
            </a:r>
            <a:r>
              <a:rPr lang="de-DE" b="1" dirty="0" smtClean="0"/>
              <a:t> </a:t>
            </a:r>
            <a:r>
              <a:rPr lang="de-DE" b="1" dirty="0" err="1" smtClean="0"/>
              <a:t>Tg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69392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0" algn="just">
              <a:lnSpc>
                <a:spcPct val="200000"/>
              </a:lnSpc>
              <a:buNone/>
            </a:pPr>
            <a:endParaRPr lang="en-US" sz="2000" dirty="0" smtClean="0"/>
          </a:p>
          <a:p>
            <a:pPr marL="465138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</a:pPr>
            <a:r>
              <a:rPr lang="en-US" sz="2000" dirty="0" smtClean="0"/>
              <a:t>Understanding nucleation mechanism in continuous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foaming</a:t>
            </a:r>
          </a:p>
          <a:p>
            <a:pPr marL="465138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</a:pPr>
            <a:r>
              <a:rPr lang="en-US" sz="2000" dirty="0" smtClean="0"/>
              <a:t>Influence of lignin percentages on </a:t>
            </a:r>
            <a:r>
              <a:rPr lang="en-US" sz="2000" dirty="0" err="1" smtClean="0"/>
              <a:t>Tg</a:t>
            </a:r>
            <a:r>
              <a:rPr lang="en-US" sz="2000" dirty="0" smtClean="0"/>
              <a:t> (or critical temp)</a:t>
            </a:r>
          </a:p>
          <a:p>
            <a:pPr marL="465138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</a:pPr>
            <a:r>
              <a:rPr lang="en-US" sz="2000" dirty="0" smtClean="0"/>
              <a:t>Solubility of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in lignin/polymer blends</a:t>
            </a:r>
          </a:p>
          <a:p>
            <a:pPr marL="465138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</a:pPr>
            <a:r>
              <a:rPr lang="en-US" sz="2000" dirty="0" smtClean="0"/>
              <a:t>Describing the heterogeneous nucleation rate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91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References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6938" indent="-896938">
              <a:buNone/>
            </a:pPr>
            <a:r>
              <a:rPr lang="en-AU" sz="1600" dirty="0"/>
              <a:t>[1]	R. Auras, B. Harte, and S. </a:t>
            </a:r>
            <a:r>
              <a:rPr lang="en-AU" sz="1600" dirty="0" err="1"/>
              <a:t>Selke</a:t>
            </a:r>
            <a:r>
              <a:rPr lang="en-AU" sz="1600" dirty="0"/>
              <a:t>, “An Overview of </a:t>
            </a:r>
            <a:r>
              <a:rPr lang="en-AU" sz="1600" dirty="0" err="1"/>
              <a:t>Polylactides</a:t>
            </a:r>
            <a:r>
              <a:rPr lang="en-AU" sz="1600" dirty="0"/>
              <a:t> as Packaging Materials,” </a:t>
            </a:r>
            <a:r>
              <a:rPr lang="en-AU" sz="1600" i="1" dirty="0" err="1"/>
              <a:t>Macromol</a:t>
            </a:r>
            <a:r>
              <a:rPr lang="en-AU" sz="1600" i="1" dirty="0"/>
              <a:t>. </a:t>
            </a:r>
            <a:r>
              <a:rPr lang="en-AU" sz="1600" i="1" dirty="0" err="1"/>
              <a:t>Biosci</a:t>
            </a:r>
            <a:r>
              <a:rPr lang="en-AU" sz="1600" i="1" dirty="0"/>
              <a:t>.</a:t>
            </a:r>
            <a:r>
              <a:rPr lang="en-AU" sz="1600" dirty="0"/>
              <a:t>, vol. 4, no. 9, pp. 835–864, Sep. 2004, </a:t>
            </a:r>
            <a:r>
              <a:rPr lang="en-AU" sz="1600" dirty="0" err="1"/>
              <a:t>doi</a:t>
            </a:r>
            <a:r>
              <a:rPr lang="en-AU" sz="1600" dirty="0"/>
              <a:t>: 10.1002/mabi.200400043.</a:t>
            </a:r>
          </a:p>
          <a:p>
            <a:pPr marL="896938" indent="-896938">
              <a:buNone/>
            </a:pPr>
            <a:r>
              <a:rPr lang="en-AU" sz="1600" dirty="0"/>
              <a:t>[2]	Q. </a:t>
            </a:r>
            <a:r>
              <a:rPr lang="en-AU" sz="1600" dirty="0" err="1"/>
              <a:t>Zong</a:t>
            </a:r>
            <a:r>
              <a:rPr lang="en-AU" sz="1600" dirty="0"/>
              <a:t>, A. Xu, K. Chai, Y. Zhang, and Y. Song, “Increased expansion ratio, cell density, and compression strength of microcellular poly(lactic acid) foams via lignin graft poly(lactic acid) as a </a:t>
            </a:r>
            <a:r>
              <a:rPr lang="en-AU" sz="1600" dirty="0" err="1"/>
              <a:t>biobased</a:t>
            </a:r>
            <a:r>
              <a:rPr lang="en-AU" sz="1600" dirty="0"/>
              <a:t> nucleating agent,” </a:t>
            </a:r>
            <a:r>
              <a:rPr lang="en-AU" sz="1600" i="1" dirty="0" err="1"/>
              <a:t>Polym</a:t>
            </a:r>
            <a:r>
              <a:rPr lang="en-AU" sz="1600" i="1" dirty="0"/>
              <a:t>. Adv. Technol.</a:t>
            </a:r>
            <a:r>
              <a:rPr lang="en-AU" sz="1600" dirty="0"/>
              <a:t>, p. pat.4944, Jun. 2020, </a:t>
            </a:r>
            <a:r>
              <a:rPr lang="en-AU" sz="1600" dirty="0" err="1"/>
              <a:t>doi</a:t>
            </a:r>
            <a:r>
              <a:rPr lang="en-AU" sz="1600" dirty="0"/>
              <a:t>: 10.1002/pat.4944.</a:t>
            </a:r>
          </a:p>
          <a:p>
            <a:pPr marL="896938" indent="-896938">
              <a:buNone/>
            </a:pPr>
            <a:r>
              <a:rPr lang="en-AU" sz="1600" dirty="0"/>
              <a:t>[3]	W. Yang </a:t>
            </a:r>
            <a:r>
              <a:rPr lang="en-AU" sz="1600" i="1" dirty="0"/>
              <a:t>et al.</a:t>
            </a:r>
            <a:r>
              <a:rPr lang="en-AU" sz="1600" dirty="0"/>
              <a:t>, “Synergic effect of cellulose and lignin nanostructures in PLA based systems for food antibacterial packaging,” </a:t>
            </a:r>
            <a:r>
              <a:rPr lang="en-AU" sz="1600" i="1" dirty="0"/>
              <a:t>Eur. </a:t>
            </a:r>
            <a:r>
              <a:rPr lang="en-AU" sz="1600" i="1" dirty="0" err="1"/>
              <a:t>Polym</a:t>
            </a:r>
            <a:r>
              <a:rPr lang="en-AU" sz="1600" i="1" dirty="0"/>
              <a:t>. J.</a:t>
            </a:r>
            <a:r>
              <a:rPr lang="en-AU" sz="1600" dirty="0"/>
              <a:t>, vol. 79, pp. 1–12, Jun. 2016, </a:t>
            </a:r>
            <a:r>
              <a:rPr lang="en-AU" sz="1600" dirty="0" err="1"/>
              <a:t>doi</a:t>
            </a:r>
            <a:r>
              <a:rPr lang="en-AU" sz="1600" dirty="0"/>
              <a:t>: 10.1016/j.eurpolymj.2016.04.003.</a:t>
            </a:r>
          </a:p>
          <a:p>
            <a:pPr marL="896938" indent="-896938">
              <a:buNone/>
            </a:pPr>
            <a:r>
              <a:rPr lang="en-AU" sz="1600" dirty="0"/>
              <a:t>[4]	M. </a:t>
            </a:r>
            <a:r>
              <a:rPr lang="en-AU" sz="1600" dirty="0" err="1"/>
              <a:t>Sauceau</a:t>
            </a:r>
            <a:r>
              <a:rPr lang="en-AU" sz="1600" dirty="0"/>
              <a:t>, J. </a:t>
            </a:r>
            <a:r>
              <a:rPr lang="en-AU" sz="1600" dirty="0" err="1"/>
              <a:t>Fages</a:t>
            </a:r>
            <a:r>
              <a:rPr lang="en-AU" sz="1600" dirty="0"/>
              <a:t>, A. Common, C. </a:t>
            </a:r>
            <a:r>
              <a:rPr lang="en-AU" sz="1600" dirty="0" err="1"/>
              <a:t>Nikitine</a:t>
            </a:r>
            <a:r>
              <a:rPr lang="en-AU" sz="1600" dirty="0"/>
              <a:t>, and E. </a:t>
            </a:r>
            <a:r>
              <a:rPr lang="en-AU" sz="1600" dirty="0" err="1"/>
              <a:t>Rodier</a:t>
            </a:r>
            <a:r>
              <a:rPr lang="en-AU" sz="1600" dirty="0"/>
              <a:t>, “New challenges in polymer foaming: A review of extrusion processes assisted by supercritical carbon dioxide,” </a:t>
            </a:r>
            <a:r>
              <a:rPr lang="en-AU" sz="1600" i="1" dirty="0" err="1"/>
              <a:t>Prog</a:t>
            </a:r>
            <a:r>
              <a:rPr lang="en-AU" sz="1600" i="1" dirty="0"/>
              <a:t>. </a:t>
            </a:r>
            <a:r>
              <a:rPr lang="en-AU" sz="1600" i="1" dirty="0" err="1"/>
              <a:t>Polym</a:t>
            </a:r>
            <a:r>
              <a:rPr lang="en-AU" sz="1600" i="1" dirty="0"/>
              <a:t>. Sci.</a:t>
            </a:r>
            <a:r>
              <a:rPr lang="en-AU" sz="1600" dirty="0"/>
              <a:t>, vol. 36, no. 6, pp. 749–766, Jun. 2011, </a:t>
            </a:r>
            <a:r>
              <a:rPr lang="en-AU" sz="1600" dirty="0" err="1"/>
              <a:t>doi</a:t>
            </a:r>
            <a:r>
              <a:rPr lang="en-AU" sz="1600" dirty="0"/>
              <a:t>: 10.1016/j.progpolymsci.2010.12.004.</a:t>
            </a:r>
          </a:p>
          <a:p>
            <a:pPr marL="896938" indent="-896938">
              <a:buNone/>
            </a:pPr>
            <a:r>
              <a:rPr lang="en-AU" sz="1600" dirty="0"/>
              <a:t>[5]	D. L. </a:t>
            </a:r>
            <a:r>
              <a:rPr lang="en-AU" sz="1600" dirty="0" err="1"/>
              <a:t>Tomasko</a:t>
            </a:r>
            <a:r>
              <a:rPr lang="en-AU" sz="1600" dirty="0"/>
              <a:t> </a:t>
            </a:r>
            <a:r>
              <a:rPr lang="en-AU" sz="1600" i="1" dirty="0"/>
              <a:t>et al.</a:t>
            </a:r>
            <a:r>
              <a:rPr lang="en-AU" sz="1600" dirty="0"/>
              <a:t>, “Development of CO2 for polymer foam applications,” </a:t>
            </a:r>
            <a:r>
              <a:rPr lang="en-AU" sz="1600" i="1" dirty="0"/>
              <a:t>J. </a:t>
            </a:r>
            <a:r>
              <a:rPr lang="en-AU" sz="1600" i="1" dirty="0" err="1"/>
              <a:t>Supercrit</a:t>
            </a:r>
            <a:r>
              <a:rPr lang="en-AU" sz="1600" i="1" dirty="0"/>
              <a:t>. Fluids</a:t>
            </a:r>
            <a:r>
              <a:rPr lang="en-AU" sz="1600" dirty="0"/>
              <a:t>, vol. 47, no. 3, pp. 493–499, Jan. 2009, </a:t>
            </a:r>
            <a:r>
              <a:rPr lang="en-AU" sz="1600" dirty="0" err="1"/>
              <a:t>doi</a:t>
            </a:r>
            <a:r>
              <a:rPr lang="en-AU" sz="1600" dirty="0"/>
              <a:t>: 10.1016/j.supflu.2008.10.018.</a:t>
            </a:r>
          </a:p>
          <a:p>
            <a:pPr marL="896938" indent="-896938">
              <a:buNone/>
            </a:pPr>
            <a:r>
              <a:rPr lang="en-AU" sz="1600" dirty="0"/>
              <a:t>[6]	H. </a:t>
            </a:r>
            <a:r>
              <a:rPr lang="en-AU" sz="1600" dirty="0" err="1"/>
              <a:t>Ruckdäschel</a:t>
            </a:r>
            <a:r>
              <a:rPr lang="en-AU" sz="1600" dirty="0"/>
              <a:t>, V. </a:t>
            </a:r>
            <a:r>
              <a:rPr lang="en-AU" sz="1600" dirty="0" err="1"/>
              <a:t>Altstädt</a:t>
            </a:r>
            <a:r>
              <a:rPr lang="en-AU" sz="1600" dirty="0"/>
              <a:t>, and A. H. E. Müller, “Foaming of Polymer Blends – Chance and Challenge,” </a:t>
            </a:r>
            <a:r>
              <a:rPr lang="en-AU" sz="1600" i="1" dirty="0"/>
              <a:t>Cell. </a:t>
            </a:r>
            <a:r>
              <a:rPr lang="en-AU" sz="1600" i="1" dirty="0" err="1"/>
              <a:t>Polym</a:t>
            </a:r>
            <a:r>
              <a:rPr lang="en-AU" sz="1600" i="1" dirty="0"/>
              <a:t>.</a:t>
            </a:r>
            <a:r>
              <a:rPr lang="en-AU" sz="1600" dirty="0"/>
              <a:t>, vol. 26, no. 6, p. 14, 2007</a:t>
            </a:r>
            <a:r>
              <a:rPr lang="en-AU" sz="1600" dirty="0" smtClean="0"/>
              <a:t>.</a:t>
            </a:r>
          </a:p>
          <a:p>
            <a:pPr marL="896938" indent="-896938">
              <a:buNone/>
            </a:pPr>
            <a:endParaRPr lang="en-AU" sz="1600" dirty="0"/>
          </a:p>
          <a:p>
            <a:pPr marL="0" indent="0">
              <a:buNone/>
            </a:pPr>
            <a:endParaRPr lang="en-AU" sz="1600" dirty="0"/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600" b="1" dirty="0" smtClean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10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98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5904208" cy="431949"/>
          </a:xfrm>
        </p:spPr>
        <p:txBody>
          <a:bodyPr/>
          <a:lstStyle/>
          <a:p>
            <a:r>
              <a:rPr lang="de-DE" dirty="0" err="1" smtClean="0"/>
              <a:t>Biorefinery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0EE45D-B225-4934-B82C-52C990D76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8964488" cy="351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4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163497079"/>
              </p:ext>
            </p:extLst>
          </p:nvPr>
        </p:nvGraphicFramePr>
        <p:xfrm>
          <a:off x="1248655" y="1519276"/>
          <a:ext cx="6760118" cy="4645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 err="1" smtClean="0"/>
              <a:t>Objective</a:t>
            </a:r>
            <a:endParaRPr lang="de-DE" dirty="0"/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endParaRPr lang="en-US" sz="1800" i="1" dirty="0" smtClean="0"/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  <a:endParaRPr lang="en-US" sz="1800" b="1" baseline="-25000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3" y="1906353"/>
            <a:ext cx="1556727" cy="1556727"/>
          </a:xfrm>
          <a:prstGeom prst="ellipse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576067"/>
            <a:ext cx="1872208" cy="1213665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711" y="4437112"/>
            <a:ext cx="1383086" cy="1383086"/>
          </a:xfrm>
          <a:prstGeom prst="ellipse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" r="41127"/>
          <a:stretch/>
        </p:blipFill>
        <p:spPr>
          <a:xfrm rot="18669871">
            <a:off x="6250456" y="2815575"/>
            <a:ext cx="2170243" cy="139735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178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 smtClean="0"/>
              <a:t>Introduction: </a:t>
            </a:r>
            <a:r>
              <a:rPr lang="de-DE" dirty="0"/>
              <a:t>lignin as nucleation agent 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68905" y="1317447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6325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1076325" algn="l"/>
              </a:tabLst>
            </a:pPr>
            <a:endParaRPr lang="en-US" sz="2000" dirty="0" smtClean="0"/>
          </a:p>
          <a:p>
            <a:pPr marL="5916613" indent="-538163" algn="just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1076325" algn="l"/>
              </a:tabLst>
            </a:pPr>
            <a:r>
              <a:rPr lang="en-US" sz="2000" dirty="0" smtClean="0"/>
              <a:t>Provides nucleation sites</a:t>
            </a:r>
          </a:p>
          <a:p>
            <a:pPr marL="5916613" indent="-538163" algn="just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1076325" algn="l"/>
              </a:tabLst>
            </a:pPr>
            <a:r>
              <a:rPr lang="en-US" sz="2000" dirty="0" smtClean="0"/>
              <a:t>Improves crystallization kinetics  </a:t>
            </a:r>
            <a:endParaRPr lang="en-US" sz="2000" dirty="0"/>
          </a:p>
          <a:p>
            <a:pPr marL="5916613" indent="-538163" algn="just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1076325" algn="l"/>
              </a:tabLst>
            </a:pPr>
            <a:r>
              <a:rPr lang="en-US" sz="2000" dirty="0"/>
              <a:t>Biodegradable </a:t>
            </a:r>
            <a:endParaRPr lang="en-US" sz="2000" dirty="0" smtClean="0"/>
          </a:p>
          <a:p>
            <a:pPr marL="5916613" indent="-538163" algn="just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1076325" algn="l"/>
              </a:tabLst>
            </a:pPr>
            <a:r>
              <a:rPr lang="en-US" sz="2000" dirty="0" smtClean="0"/>
              <a:t>Enhances </a:t>
            </a:r>
            <a:r>
              <a:rPr lang="en-US" sz="2000" dirty="0"/>
              <a:t>flame </a:t>
            </a:r>
            <a:r>
              <a:rPr lang="en-US" sz="2000" dirty="0" err="1" smtClean="0"/>
              <a:t>retardancy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05" y="2420888"/>
            <a:ext cx="4785836" cy="2905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4518" y="6581001"/>
            <a:ext cx="69862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>
                <a:solidFill>
                  <a:schemeClr val="accent1">
                    <a:lumMod val="50000"/>
                  </a:schemeClr>
                </a:solidFill>
              </a:rPr>
              <a:t>https://polymer-additives.specialchem.com/centers/polypropylene-nucleation-center/how-do-nucleating-agents-work</a:t>
            </a:r>
          </a:p>
        </p:txBody>
      </p:sp>
    </p:spTree>
    <p:extLst>
      <p:ext uri="{BB962C8B-B14F-4D97-AF65-F5344CB8AC3E}">
        <p14:creationId xmlns:p14="http://schemas.microsoft.com/office/powerpoint/2010/main" val="412296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r="11636" b="15423"/>
          <a:stretch/>
        </p:blipFill>
        <p:spPr>
          <a:xfrm>
            <a:off x="4805453" y="1693620"/>
            <a:ext cx="4024064" cy="4327668"/>
          </a:xfrm>
          <a:prstGeom prst="rect">
            <a:avLst/>
          </a:prstGeom>
        </p:spPr>
      </p:pic>
      <p:sp>
        <p:nvSpPr>
          <p:cNvPr id="29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48969" y="13389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  <a:buClr>
                <a:schemeClr val="tx2">
                  <a:lumMod val="50000"/>
                </a:schemeClr>
              </a:buClr>
              <a:tabLst>
                <a:tab pos="1076325" algn="l"/>
              </a:tabLst>
            </a:pPr>
            <a:r>
              <a:rPr lang="en-US" sz="1800" dirty="0" smtClean="0"/>
              <a:t>Solid state foaming:  </a:t>
            </a:r>
          </a:p>
          <a:p>
            <a:pPr marL="0" indent="0" algn="just">
              <a:lnSpc>
                <a:spcPct val="250000"/>
              </a:lnSpc>
              <a:buClr>
                <a:schemeClr val="tx2">
                  <a:lumMod val="50000"/>
                </a:schemeClr>
              </a:buClr>
              <a:buNone/>
              <a:tabLst>
                <a:tab pos="1076325" algn="l"/>
              </a:tabLst>
            </a:pPr>
            <a:r>
              <a:rPr lang="en-US" sz="1800" dirty="0" smtClean="0"/>
              <a:t>e.g. </a:t>
            </a:r>
            <a:r>
              <a:rPr lang="en-US" sz="1800" i="1" dirty="0" smtClean="0"/>
              <a:t>Thermally induced process using pentane</a:t>
            </a:r>
          </a:p>
          <a:p>
            <a:pPr algn="just">
              <a:lnSpc>
                <a:spcPct val="250000"/>
              </a:lnSpc>
              <a:buClr>
                <a:schemeClr val="tx2">
                  <a:lumMod val="50000"/>
                </a:schemeClr>
              </a:buClr>
              <a:tabLst>
                <a:tab pos="1076325" algn="l"/>
              </a:tabLst>
            </a:pPr>
            <a:r>
              <a:rPr lang="en-US" sz="1800" dirty="0" smtClean="0"/>
              <a:t>Melt state foaming: </a:t>
            </a:r>
          </a:p>
          <a:p>
            <a:pPr marL="0" indent="0" algn="just">
              <a:lnSpc>
                <a:spcPct val="250000"/>
              </a:lnSpc>
              <a:buClr>
                <a:schemeClr val="tx2">
                  <a:lumMod val="50000"/>
                </a:schemeClr>
              </a:buClr>
              <a:buNone/>
              <a:tabLst>
                <a:tab pos="1076325" algn="l"/>
              </a:tabLst>
            </a:pPr>
            <a:r>
              <a:rPr lang="en-US" sz="1800" dirty="0" smtClean="0"/>
              <a:t>e.g. Addition </a:t>
            </a:r>
            <a:r>
              <a:rPr lang="en-US" sz="1800" i="1" dirty="0" smtClean="0"/>
              <a:t>of blowing agent </a:t>
            </a:r>
            <a:r>
              <a:rPr lang="en-US" sz="1800" dirty="0" smtClean="0"/>
              <a:t>during extrusion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/>
              <a:t>Introduction</a:t>
            </a:r>
            <a:r>
              <a:rPr lang="de-DE" dirty="0" smtClean="0"/>
              <a:t>: conventional process</a:t>
            </a:r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 algn="just">
              <a:lnSpc>
                <a:spcPct val="200000"/>
              </a:lnSpc>
              <a:buNone/>
            </a:pPr>
            <a:endParaRPr lang="en-US" sz="1800" b="1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625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48969" y="13389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Every additive plays an important role into building the final foam structure</a:t>
            </a:r>
          </a:p>
          <a:p>
            <a:pPr marL="0" indent="0" algn="just">
              <a:lnSpc>
                <a:spcPct val="200000"/>
              </a:lnSpc>
              <a:buNone/>
            </a:pPr>
            <a:endParaRPr lang="en-US" sz="1800" dirty="0" smtClean="0"/>
          </a:p>
          <a:p>
            <a:pPr marL="0" indent="0" algn="just">
              <a:lnSpc>
                <a:spcPct val="200000"/>
              </a:lnSpc>
              <a:buNone/>
            </a:pPr>
            <a:endParaRPr lang="en-US" sz="1800" dirty="0" smtClean="0"/>
          </a:p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en-AU" i="1" dirty="0" smtClean="0"/>
          </a:p>
        </p:txBody>
      </p:sp>
      <p:sp>
        <p:nvSpPr>
          <p:cNvPr id="29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48969" y="13389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40000" y="360000"/>
            <a:ext cx="6984328" cy="431949"/>
          </a:xfrm>
        </p:spPr>
        <p:txBody>
          <a:bodyPr/>
          <a:lstStyle/>
          <a:p>
            <a:r>
              <a:rPr lang="de-DE" dirty="0"/>
              <a:t>Introduction</a:t>
            </a:r>
            <a:r>
              <a:rPr lang="de-DE" dirty="0" smtClean="0"/>
              <a:t>: conventional process</a:t>
            </a:r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 algn="just">
              <a:lnSpc>
                <a:spcPct val="200000"/>
              </a:lnSpc>
              <a:buNone/>
            </a:pPr>
            <a:endParaRPr lang="en-US" sz="1800" b="1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17696" y="2439733"/>
            <a:ext cx="7228788" cy="3644333"/>
            <a:chOff x="3174593" y="3702516"/>
            <a:chExt cx="6446757" cy="3181855"/>
          </a:xfrm>
        </p:grpSpPr>
        <p:grpSp>
          <p:nvGrpSpPr>
            <p:cNvPr id="2" name="Group 1"/>
            <p:cNvGrpSpPr/>
            <p:nvPr/>
          </p:nvGrpSpPr>
          <p:grpSpPr>
            <a:xfrm>
              <a:off x="3174593" y="3702516"/>
              <a:ext cx="5617635" cy="2709495"/>
              <a:chOff x="956275" y="2693358"/>
              <a:chExt cx="8705865" cy="3742752"/>
            </a:xfrm>
          </p:grpSpPr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956275" y="3158986"/>
                <a:ext cx="2294594" cy="122649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8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Nucleation agent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Cellular structure</a:t>
                </a:r>
                <a:endParaRPr lang="en-US" sz="1600" dirty="0"/>
              </a:p>
            </p:txBody>
          </p:sp>
          <p:sp>
            <p:nvSpPr>
              <p:cNvPr id="7" name="Rechteck 6"/>
              <p:cNvSpPr/>
              <p:nvPr/>
            </p:nvSpPr>
            <p:spPr>
              <a:xfrm>
                <a:off x="7594443" y="2693358"/>
                <a:ext cx="2067697" cy="1305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D99694"/>
                    </a:solidFill>
                  </a:rPr>
                  <a:t>Blowing agent</a:t>
                </a:r>
              </a:p>
              <a:p>
                <a:r>
                  <a:rPr lang="en-US" sz="1600" dirty="0" smtClean="0"/>
                  <a:t>Foaming</a:t>
                </a:r>
              </a:p>
              <a:p>
                <a:r>
                  <a:rPr lang="en-US" sz="1600" dirty="0" smtClean="0"/>
                  <a:t>Porosity</a:t>
                </a:r>
              </a:p>
              <a:p>
                <a:r>
                  <a:rPr lang="en-US" sz="1600" dirty="0" smtClean="0"/>
                  <a:t>density</a:t>
                </a:r>
                <a:endParaRPr lang="en-US" sz="1600" dirty="0"/>
              </a:p>
            </p:txBody>
          </p:sp>
          <p:sp>
            <p:nvSpPr>
              <p:cNvPr id="9" name="Rechteck 7"/>
              <p:cNvSpPr/>
              <p:nvPr/>
            </p:nvSpPr>
            <p:spPr>
              <a:xfrm>
                <a:off x="6741824" y="5130118"/>
                <a:ext cx="2920316" cy="1305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Filler</a:t>
                </a:r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r>
                  <a:rPr lang="en-US" sz="1600" dirty="0" smtClean="0"/>
                  <a:t>Stability</a:t>
                </a:r>
              </a:p>
              <a:p>
                <a:r>
                  <a:rPr lang="en-US" sz="1600" dirty="0" smtClean="0"/>
                  <a:t>Particle size</a:t>
                </a:r>
              </a:p>
              <a:p>
                <a:r>
                  <a:rPr lang="en-US" sz="1600" dirty="0" smtClean="0"/>
                  <a:t>Melting point</a:t>
                </a:r>
                <a:endParaRPr lang="en-US" sz="1600" dirty="0"/>
              </a:p>
            </p:txBody>
          </p:sp>
          <p:pic>
            <p:nvPicPr>
              <p:cNvPr id="10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18"/>
              <a:stretch/>
            </p:blipFill>
            <p:spPr>
              <a:xfrm>
                <a:off x="3534160" y="2868581"/>
                <a:ext cx="3222010" cy="2749400"/>
              </a:xfrm>
              <a:prstGeom prst="ellipse">
                <a:avLst/>
              </a:prstGeom>
              <a:ln w="63500" cap="rnd">
                <a:noFill/>
              </a:ln>
              <a:effectLst/>
            </p:spPr>
          </p:pic>
          <p:sp>
            <p:nvSpPr>
              <p:cNvPr id="11" name="Ellipse 9"/>
              <p:cNvSpPr/>
              <p:nvPr/>
            </p:nvSpPr>
            <p:spPr>
              <a:xfrm>
                <a:off x="5397782" y="4555427"/>
                <a:ext cx="436880" cy="426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Ellipse 10"/>
              <p:cNvSpPr/>
              <p:nvPr/>
            </p:nvSpPr>
            <p:spPr>
              <a:xfrm>
                <a:off x="5502130" y="3424833"/>
                <a:ext cx="436880" cy="426719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D99694"/>
                  </a:solidFill>
                </a:endParaRPr>
              </a:p>
            </p:txBody>
          </p:sp>
          <p:sp>
            <p:nvSpPr>
              <p:cNvPr id="16" name="Ellipse 14"/>
              <p:cNvSpPr/>
              <p:nvPr/>
            </p:nvSpPr>
            <p:spPr>
              <a:xfrm>
                <a:off x="4083279" y="3958759"/>
                <a:ext cx="436880" cy="42671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5049350" y="6515039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b="1" dirty="0" smtClean="0"/>
                <a:t>Polymeric Matrix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4441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539999" y="360000"/>
            <a:ext cx="6863975" cy="431949"/>
          </a:xfrm>
        </p:spPr>
        <p:txBody>
          <a:bodyPr/>
          <a:lstStyle/>
          <a:p>
            <a:r>
              <a:rPr lang="de-DE" dirty="0" err="1" smtClean="0"/>
              <a:t>Blowing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graphicFrame>
        <p:nvGraphicFramePr>
          <p:cNvPr id="16" name="Diagram 15"/>
          <p:cNvGraphicFramePr/>
          <p:nvPr>
            <p:extLst/>
          </p:nvPr>
        </p:nvGraphicFramePr>
        <p:xfrm>
          <a:off x="1510970" y="641962"/>
          <a:ext cx="6415012" cy="4687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07504" y="4871417"/>
            <a:ext cx="3309119" cy="584775"/>
            <a:chOff x="243066" y="2523673"/>
            <a:chExt cx="3309119" cy="5847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43066" y="2628153"/>
              <a:ext cx="358219" cy="37581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47122" y="2523673"/>
              <a:ext cx="28050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/>
                <a:t>No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good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control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of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the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porosit</a:t>
              </a:r>
              <a:r>
                <a:rPr lang="de-DE" sz="1600" dirty="0" err="1"/>
                <a:t>y</a:t>
              </a:r>
              <a:endParaRPr lang="de-DE" sz="1600" dirty="0" smtClean="0"/>
            </a:p>
            <a:p>
              <a:r>
                <a:rPr lang="de-DE" sz="1600" dirty="0" err="1"/>
                <a:t>presence</a:t>
              </a:r>
              <a:r>
                <a:rPr lang="de-DE" sz="1600" dirty="0"/>
                <a:t> </a:t>
              </a:r>
              <a:r>
                <a:rPr lang="de-DE" sz="1600" dirty="0" err="1"/>
                <a:t>of</a:t>
              </a:r>
              <a:r>
                <a:rPr lang="de-DE" sz="1600" dirty="0"/>
                <a:t> </a:t>
              </a:r>
              <a:r>
                <a:rPr lang="de-DE" sz="1600" dirty="0" err="1"/>
                <a:t>residues</a:t>
              </a:r>
              <a:r>
                <a:rPr lang="de-DE" sz="1600" dirty="0"/>
                <a:t> </a:t>
              </a:r>
              <a:endParaRPr lang="en-AU" sz="16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58635" y="4990421"/>
            <a:ext cx="2152315" cy="432231"/>
            <a:chOff x="6804248" y="2112196"/>
            <a:chExt cx="2152315" cy="4322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6804248" y="2168611"/>
              <a:ext cx="358219" cy="37581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253917" y="2112196"/>
              <a:ext cx="17026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600" dirty="0" smtClean="0"/>
                <a:t>Greenhouse gases</a:t>
              </a:r>
              <a:endParaRPr lang="en-AU" sz="16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558817" y="5844305"/>
            <a:ext cx="4854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de-DE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</a:t>
            </a: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</a:t>
            </a:r>
            <a:r>
              <a:rPr lang="de-D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environment-friendly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alternative? </a:t>
            </a:r>
            <a:endParaRPr lang="en-A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92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</a:t>
            </a:r>
            <a:r>
              <a:rPr lang="de-DE" baseline="-25000" dirty="0"/>
              <a:t>2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 smtClean="0"/>
              <a:t>blowing</a:t>
            </a:r>
            <a:r>
              <a:rPr lang="de-DE" dirty="0" smtClean="0"/>
              <a:t> </a:t>
            </a:r>
            <a:r>
              <a:rPr lang="de-DE" dirty="0" err="1"/>
              <a:t>agent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F488A7-E83F-4AFD-A7B5-C5453159E93E}" type="datetime1">
              <a:rPr lang="de-DE" smtClean="0"/>
              <a:t>14.05.2023</a:t>
            </a:fld>
            <a:endParaRPr lang="de-DE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422176" y="1340768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i="1" dirty="0" smtClean="0"/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sz="2400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87614629-6B64-4CCF-B384-9E93E319624D}"/>
              </a:ext>
            </a:extLst>
          </p:cNvPr>
          <p:cNvSpPr txBox="1">
            <a:spLocks/>
          </p:cNvSpPr>
          <p:nvPr/>
        </p:nvSpPr>
        <p:spPr>
          <a:xfrm>
            <a:off x="296569" y="1186533"/>
            <a:ext cx="8532948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9500" indent="0" algn="just">
              <a:lnSpc>
                <a:spcPct val="200000"/>
              </a:lnSpc>
              <a:buNone/>
              <a:tabLst>
                <a:tab pos="1528763" algn="l"/>
              </a:tabLst>
            </a:pPr>
            <a:endParaRPr lang="en-AU" i="1" dirty="0" smtClean="0"/>
          </a:p>
          <a:p>
            <a:pPr marL="1619250" indent="-539750" algn="just">
              <a:lnSpc>
                <a:spcPct val="200000"/>
              </a:lnSpc>
              <a:buFont typeface="Wingdings 2" panose="05020102010507070707" pitchFamily="18" charset="2"/>
              <a:buChar char=""/>
              <a:tabLst>
                <a:tab pos="1528763" algn="l"/>
              </a:tabLst>
            </a:pPr>
            <a:endParaRPr lang="en-AU" sz="2400" dirty="0"/>
          </a:p>
        </p:txBody>
      </p:sp>
      <p:pic>
        <p:nvPicPr>
          <p:cNvPr id="54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452" y="4592260"/>
            <a:ext cx="1451407" cy="1327335"/>
          </a:xfrm>
          <a:prstGeom prst="rect">
            <a:avLst/>
          </a:prstGeom>
        </p:spPr>
      </p:pic>
      <p:sp>
        <p:nvSpPr>
          <p:cNvPr id="55" name="Rechteck 36"/>
          <p:cNvSpPr/>
          <p:nvPr/>
        </p:nvSpPr>
        <p:spPr>
          <a:xfrm>
            <a:off x="-281927" y="3823839"/>
            <a:ext cx="32281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Introduction of a </a:t>
            </a:r>
            <a:r>
              <a:rPr lang="en-GB" sz="1400" b="1" dirty="0">
                <a:solidFill>
                  <a:schemeClr val="tx2"/>
                </a:solidFill>
              </a:rPr>
              <a:t>thermodynamic instability </a:t>
            </a:r>
          </a:p>
          <a:p>
            <a:pPr algn="ctr"/>
            <a:r>
              <a:rPr lang="en-GB" sz="1400" dirty="0">
                <a:solidFill>
                  <a:schemeClr val="tx2"/>
                </a:solidFill>
              </a:rPr>
              <a:t>Nucleation of </a:t>
            </a:r>
            <a:r>
              <a:rPr lang="en-GB" sz="1400" dirty="0" smtClean="0">
                <a:solidFill>
                  <a:schemeClr val="tx2"/>
                </a:solidFill>
              </a:rPr>
              <a:t>cells</a:t>
            </a:r>
            <a:endParaRPr lang="en-GB" sz="1400" baseline="-25000" dirty="0">
              <a:solidFill>
                <a:schemeClr val="tx2"/>
              </a:solidFill>
            </a:endParaRPr>
          </a:p>
        </p:txBody>
      </p:sp>
      <p:pic>
        <p:nvPicPr>
          <p:cNvPr id="65" name="Grafik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862"/>
          <a:stretch/>
        </p:blipFill>
        <p:spPr>
          <a:xfrm>
            <a:off x="2086084" y="1463482"/>
            <a:ext cx="1981860" cy="2062125"/>
          </a:xfrm>
          <a:prstGeom prst="rect">
            <a:avLst/>
          </a:prstGeom>
        </p:spPr>
      </p:pic>
      <p:sp>
        <p:nvSpPr>
          <p:cNvPr id="18" name="Rechteck 36"/>
          <p:cNvSpPr/>
          <p:nvPr/>
        </p:nvSpPr>
        <p:spPr>
          <a:xfrm>
            <a:off x="-468560" y="1504659"/>
            <a:ext cx="32281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Saturation </a:t>
            </a:r>
            <a:r>
              <a:rPr lang="en-US" sz="1400" dirty="0" smtClean="0">
                <a:solidFill>
                  <a:schemeClr val="tx2"/>
                </a:solidFill>
              </a:rPr>
              <a:t>of </a:t>
            </a:r>
            <a:r>
              <a:rPr lang="en-GB" sz="1400" dirty="0">
                <a:solidFill>
                  <a:schemeClr val="tx2"/>
                </a:solidFill>
              </a:rPr>
              <a:t>CO</a:t>
            </a:r>
            <a:r>
              <a:rPr lang="en-GB" sz="1400" baseline="-25000" dirty="0">
                <a:solidFill>
                  <a:schemeClr val="tx2"/>
                </a:solidFill>
              </a:rPr>
              <a:t>2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</a:rPr>
              <a:t>high pressures </a:t>
            </a:r>
            <a:r>
              <a:rPr lang="en-US" dirty="0"/>
              <a:t/>
            </a:r>
            <a:br>
              <a:rPr lang="en-US" dirty="0"/>
            </a:b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2176" y="598564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Super-saturation</a:t>
            </a:r>
            <a:r>
              <a:rPr lang="en-US" sz="1400" dirty="0" smtClean="0">
                <a:solidFill>
                  <a:schemeClr val="tx2"/>
                </a:solidFill>
              </a:rPr>
              <a:t> reducing </a:t>
            </a:r>
            <a:r>
              <a:rPr lang="en-US" sz="1400" dirty="0">
                <a:solidFill>
                  <a:schemeClr val="tx2"/>
                </a:solidFill>
              </a:rPr>
              <a:t>the pressure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or </a:t>
            </a:r>
            <a:r>
              <a:rPr lang="en-US" sz="1400" dirty="0">
                <a:solidFill>
                  <a:schemeClr val="tx2"/>
                </a:solidFill>
              </a:rPr>
              <a:t>increasing the </a:t>
            </a:r>
            <a:r>
              <a:rPr lang="en-US" sz="1400" dirty="0" smtClean="0">
                <a:solidFill>
                  <a:schemeClr val="tx2"/>
                </a:solidFill>
              </a:rPr>
              <a:t>temperature</a:t>
            </a:r>
            <a:r>
              <a:rPr lang="en-US" sz="1400" dirty="0">
                <a:solidFill>
                  <a:schemeClr val="tx2"/>
                </a:solidFill>
                <a:latin typeface="Times-Roman"/>
              </a:rPr>
              <a:t>.</a:t>
            </a:r>
            <a:r>
              <a:rPr lang="en-US" sz="1400" dirty="0">
                <a:solidFill>
                  <a:schemeClr val="tx2"/>
                </a:solidFill>
              </a:rPr>
              <a:t/>
            </a:r>
            <a:br>
              <a:rPr lang="en-US" sz="1400" dirty="0">
                <a:solidFill>
                  <a:schemeClr val="tx2"/>
                </a:solidFill>
              </a:rPr>
            </a:br>
            <a:endParaRPr lang="en-AU" sz="1400" dirty="0">
              <a:solidFill>
                <a:schemeClr val="tx2"/>
              </a:solidFill>
            </a:endParaRPr>
          </a:p>
        </p:txBody>
      </p:sp>
      <p:sp>
        <p:nvSpPr>
          <p:cNvPr id="20" name="Notched Right Arrow 19"/>
          <p:cNvSpPr/>
          <p:nvPr/>
        </p:nvSpPr>
        <p:spPr>
          <a:xfrm rot="5400000">
            <a:off x="2909252" y="3903155"/>
            <a:ext cx="503806" cy="288032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4186890" y="2547052"/>
            <a:ext cx="48871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58775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Blip>
                <a:blip r:embed="rId4"/>
              </a:buBlip>
            </a:pPr>
            <a:r>
              <a:rPr lang="en-US" dirty="0" smtClean="0"/>
              <a:t>Good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solubility</a:t>
            </a:r>
            <a:r>
              <a:rPr lang="en-US" dirty="0" smtClean="0"/>
              <a:t> </a:t>
            </a:r>
            <a:r>
              <a:rPr lang="en-US" dirty="0"/>
              <a:t>in polymer </a:t>
            </a:r>
            <a:r>
              <a:rPr lang="en-US" dirty="0" smtClean="0"/>
              <a:t>blends</a:t>
            </a:r>
          </a:p>
          <a:p>
            <a:pPr marL="538163" indent="-358775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Blip>
                <a:blip r:embed="rId4"/>
              </a:buBlip>
            </a:pPr>
            <a:r>
              <a:rPr lang="en-US" dirty="0" smtClean="0"/>
              <a:t>Acts </a:t>
            </a:r>
            <a:r>
              <a:rPr lang="en-US" dirty="0"/>
              <a:t>as a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plasticizer</a:t>
            </a:r>
            <a:r>
              <a:rPr lang="en-US" dirty="0"/>
              <a:t> </a:t>
            </a:r>
          </a:p>
          <a:p>
            <a:pPr marL="538163" indent="-358775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Blip>
                <a:blip r:embed="rId4"/>
              </a:buBlip>
            </a:pPr>
            <a:r>
              <a:rPr lang="en-US" dirty="0" smtClean="0"/>
              <a:t>Lowers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viscosity</a:t>
            </a:r>
            <a:r>
              <a:rPr lang="en-US" i="1" dirty="0"/>
              <a:t> 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glass transition temperature</a:t>
            </a:r>
          </a:p>
          <a:p>
            <a:pPr marL="538163" indent="-358775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Blip>
                <a:blip r:embed="rId4"/>
              </a:buBlip>
            </a:pPr>
            <a:r>
              <a:rPr lang="en-US" dirty="0"/>
              <a:t>Controls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pore generation 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growth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407921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iensatz TVT neu -  TG (Calibri)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Zwischentitel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Zwischentitel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haltsfolie (TG)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Foliensatz TVT neu -  TG (Calibri)</Template>
  <TotalTime>0</TotalTime>
  <Words>1543</Words>
  <Application>Microsoft Office PowerPoint</Application>
  <PresentationFormat>Bildschirmpräsentation (4:3)</PresentationFormat>
  <Paragraphs>299</Paragraphs>
  <Slides>27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27</vt:i4>
      </vt:variant>
    </vt:vector>
  </HeadingPairs>
  <TitlesOfParts>
    <vt:vector size="44" baseType="lpstr">
      <vt:lpstr>Arial</vt:lpstr>
      <vt:lpstr>Arial Unicode MS</vt:lpstr>
      <vt:lpstr>Bahnschrift Condensed</vt:lpstr>
      <vt:lpstr>Bahnschrift SemiLight Condensed</vt:lpstr>
      <vt:lpstr>Calibri</vt:lpstr>
      <vt:lpstr>Cambria Math</vt:lpstr>
      <vt:lpstr>Lucida Sans</vt:lpstr>
      <vt:lpstr>Palatino Linotype</vt:lpstr>
      <vt:lpstr>Symbol</vt:lpstr>
      <vt:lpstr>Times New Roman</vt:lpstr>
      <vt:lpstr>Times-Roman</vt:lpstr>
      <vt:lpstr>Wingdings</vt:lpstr>
      <vt:lpstr>Wingdings 2</vt:lpstr>
      <vt:lpstr>Foliensatz TVT neu -  TG (Calibri)</vt:lpstr>
      <vt:lpstr>Zwischentitel</vt:lpstr>
      <vt:lpstr>1_Zwischentitel</vt:lpstr>
      <vt:lpstr>Inhaltsfolie (TG)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TUHH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Razan Altarabeen</dc:creator>
  <cp:lastModifiedBy>Razan Altarabeen</cp:lastModifiedBy>
  <cp:revision>211</cp:revision>
  <cp:lastPrinted>2013-10-01T18:41:25Z</cp:lastPrinted>
  <dcterms:created xsi:type="dcterms:W3CDTF">2021-02-24T08:38:46Z</dcterms:created>
  <dcterms:modified xsi:type="dcterms:W3CDTF">2023-05-14T09:20:36Z</dcterms:modified>
</cp:coreProperties>
</file>